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62"/>
  </p:notesMasterIdLst>
  <p:handoutMasterIdLst>
    <p:handoutMasterId r:id="rId63"/>
  </p:handoutMasterIdLst>
  <p:sldIdLst>
    <p:sldId id="259" r:id="rId2"/>
    <p:sldId id="306" r:id="rId3"/>
    <p:sldId id="308" r:id="rId4"/>
    <p:sldId id="311" r:id="rId5"/>
    <p:sldId id="305" r:id="rId6"/>
    <p:sldId id="312" r:id="rId7"/>
    <p:sldId id="258" r:id="rId8"/>
    <p:sldId id="324" r:id="rId9"/>
    <p:sldId id="313" r:id="rId10"/>
    <p:sldId id="257" r:id="rId11"/>
    <p:sldId id="260" r:id="rId12"/>
    <p:sldId id="319" r:id="rId13"/>
    <p:sldId id="320" r:id="rId14"/>
    <p:sldId id="321" r:id="rId15"/>
    <p:sldId id="322" r:id="rId16"/>
    <p:sldId id="323" r:id="rId17"/>
    <p:sldId id="318" r:id="rId18"/>
    <p:sldId id="264" r:id="rId19"/>
    <p:sldId id="277" r:id="rId20"/>
    <p:sldId id="325" r:id="rId21"/>
    <p:sldId id="326" r:id="rId22"/>
    <p:sldId id="327" r:id="rId23"/>
    <p:sldId id="278" r:id="rId24"/>
    <p:sldId id="279" r:id="rId25"/>
    <p:sldId id="280" r:id="rId26"/>
    <p:sldId id="328" r:id="rId27"/>
    <p:sldId id="329" r:id="rId28"/>
    <p:sldId id="330" r:id="rId29"/>
    <p:sldId id="281" r:id="rId30"/>
    <p:sldId id="282" r:id="rId31"/>
    <p:sldId id="283" r:id="rId32"/>
    <p:sldId id="331" r:id="rId33"/>
    <p:sldId id="332" r:id="rId34"/>
    <p:sldId id="333" r:id="rId35"/>
    <p:sldId id="334" r:id="rId36"/>
    <p:sldId id="335" r:id="rId37"/>
    <p:sldId id="336"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263" r:id="rId60"/>
    <p:sldId id="262" r:id="rId61"/>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Geneva" charset="0"/>
        <a:cs typeface="Geneva" charset="0"/>
      </a:defRPr>
    </a:lvl1pPr>
    <a:lvl2pPr marL="457200" algn="l" defTabSz="457200" rtl="0" fontAlgn="base">
      <a:spcBef>
        <a:spcPct val="0"/>
      </a:spcBef>
      <a:spcAft>
        <a:spcPct val="0"/>
      </a:spcAft>
      <a:defRPr kern="1200">
        <a:solidFill>
          <a:schemeClr val="tx1"/>
        </a:solidFill>
        <a:latin typeface="Arial" charset="0"/>
        <a:ea typeface="Geneva" charset="0"/>
        <a:cs typeface="Geneva" charset="0"/>
      </a:defRPr>
    </a:lvl2pPr>
    <a:lvl3pPr marL="914400" algn="l" defTabSz="457200" rtl="0" fontAlgn="base">
      <a:spcBef>
        <a:spcPct val="0"/>
      </a:spcBef>
      <a:spcAft>
        <a:spcPct val="0"/>
      </a:spcAft>
      <a:defRPr kern="1200">
        <a:solidFill>
          <a:schemeClr val="tx1"/>
        </a:solidFill>
        <a:latin typeface="Arial" charset="0"/>
        <a:ea typeface="Geneva" charset="0"/>
        <a:cs typeface="Geneva" charset="0"/>
      </a:defRPr>
    </a:lvl3pPr>
    <a:lvl4pPr marL="1371600" algn="l" defTabSz="457200" rtl="0" fontAlgn="base">
      <a:spcBef>
        <a:spcPct val="0"/>
      </a:spcBef>
      <a:spcAft>
        <a:spcPct val="0"/>
      </a:spcAft>
      <a:defRPr kern="1200">
        <a:solidFill>
          <a:schemeClr val="tx1"/>
        </a:solidFill>
        <a:latin typeface="Arial" charset="0"/>
        <a:ea typeface="Geneva" charset="0"/>
        <a:cs typeface="Geneva" charset="0"/>
      </a:defRPr>
    </a:lvl4pPr>
    <a:lvl5pPr marL="1828800" algn="l" defTabSz="457200" rtl="0" fontAlgn="base">
      <a:spcBef>
        <a:spcPct val="0"/>
      </a:spcBef>
      <a:spcAft>
        <a:spcPct val="0"/>
      </a:spcAft>
      <a:defRPr kern="1200">
        <a:solidFill>
          <a:schemeClr val="tx1"/>
        </a:solidFill>
        <a:latin typeface="Arial" charset="0"/>
        <a:ea typeface="Geneva" charset="0"/>
        <a:cs typeface="Geneva" charset="0"/>
      </a:defRPr>
    </a:lvl5pPr>
    <a:lvl6pPr marL="2286000" algn="l" defTabSz="457200" rtl="0" eaLnBrk="1" latinLnBrk="0" hangingPunct="1">
      <a:defRPr kern="1200">
        <a:solidFill>
          <a:schemeClr val="tx1"/>
        </a:solidFill>
        <a:latin typeface="Arial" charset="0"/>
        <a:ea typeface="Geneva" charset="0"/>
        <a:cs typeface="Geneva" charset="0"/>
      </a:defRPr>
    </a:lvl6pPr>
    <a:lvl7pPr marL="2743200" algn="l" defTabSz="457200" rtl="0" eaLnBrk="1" latinLnBrk="0" hangingPunct="1">
      <a:defRPr kern="1200">
        <a:solidFill>
          <a:schemeClr val="tx1"/>
        </a:solidFill>
        <a:latin typeface="Arial" charset="0"/>
        <a:ea typeface="Geneva" charset="0"/>
        <a:cs typeface="Geneva" charset="0"/>
      </a:defRPr>
    </a:lvl7pPr>
    <a:lvl8pPr marL="3200400" algn="l" defTabSz="457200" rtl="0" eaLnBrk="1" latinLnBrk="0" hangingPunct="1">
      <a:defRPr kern="1200">
        <a:solidFill>
          <a:schemeClr val="tx1"/>
        </a:solidFill>
        <a:latin typeface="Arial" charset="0"/>
        <a:ea typeface="Geneva" charset="0"/>
        <a:cs typeface="Geneva" charset="0"/>
      </a:defRPr>
    </a:lvl8pPr>
    <a:lvl9pPr marL="3657600" algn="l" defTabSz="457200" rtl="0" eaLnBrk="1" latinLnBrk="0" hangingPunct="1">
      <a:defRPr kern="1200">
        <a:solidFill>
          <a:schemeClr val="tx1"/>
        </a:solidFill>
        <a:latin typeface="Arial" charset="0"/>
        <a:ea typeface="Geneva" charset="0"/>
        <a:cs typeface="Geneva"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09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621"/>
    <p:restoredTop sz="94619"/>
  </p:normalViewPr>
  <p:slideViewPr>
    <p:cSldViewPr snapToObjects="1">
      <p:cViewPr varScale="1">
        <p:scale>
          <a:sx n="198" d="100"/>
          <a:sy n="198" d="100"/>
        </p:scale>
        <p:origin x="792" y="18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112" charset="0"/>
                <a:ea typeface="Geneva" pitchFamily="37" charset="-128"/>
                <a:cs typeface="Geneva" pitchFamily="37" charset="-128"/>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pPr>
              <a:defRPr/>
            </a:pPr>
            <a:fld id="{A5CB7454-15C1-A944-AC37-5542B6D3ECE9}" type="datetime1">
              <a:rPr lang="en-US"/>
              <a:pPr>
                <a:defRPr/>
              </a:pPr>
              <a:t>11/8/19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112" charset="0"/>
                <a:ea typeface="Geneva" pitchFamily="37" charset="-128"/>
                <a:cs typeface="Geneva" pitchFamily="37" charset="-128"/>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pPr>
              <a:defRPr/>
            </a:pPr>
            <a:fld id="{6CAD9EFA-3E97-9B4D-8EE7-720657CEF67E}" type="slidenum">
              <a:rPr lang="en-US"/>
              <a:pPr>
                <a:defRPr/>
              </a:pPr>
              <a:t>‹#›</a:t>
            </a:fld>
            <a:endParaRPr lang="en-US"/>
          </a:p>
        </p:txBody>
      </p:sp>
    </p:spTree>
    <p:extLst>
      <p:ext uri="{BB962C8B-B14F-4D97-AF65-F5344CB8AC3E}">
        <p14:creationId xmlns:p14="http://schemas.microsoft.com/office/powerpoint/2010/main" val="3571877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112" charset="0"/>
                <a:ea typeface="Geneva" pitchFamily="37" charset="-128"/>
                <a:cs typeface="Geneva" pitchFamily="37" charset="-128"/>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pPr>
              <a:defRPr/>
            </a:pPr>
            <a:fld id="{1210EC45-414C-6A4E-BBBD-A09AEA33A371}" type="datetime1">
              <a:rPr lang="en-US"/>
              <a:pPr>
                <a:defRPr/>
              </a:pPr>
              <a:t>11/8/19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112" charset="0"/>
                <a:ea typeface="Geneva" pitchFamily="37" charset="-128"/>
                <a:cs typeface="Geneva" pitchFamily="37" charset="-128"/>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pPr>
              <a:defRPr/>
            </a:pPr>
            <a:fld id="{CFE6EDC6-DD80-2D48-A9E8-763FB51E6E0C}" type="slidenum">
              <a:rPr lang="en-US"/>
              <a:pPr>
                <a:defRPr/>
              </a:pPr>
              <a:t>‹#›</a:t>
            </a:fld>
            <a:endParaRPr lang="en-US"/>
          </a:p>
        </p:txBody>
      </p:sp>
    </p:spTree>
    <p:extLst>
      <p:ext uri="{BB962C8B-B14F-4D97-AF65-F5344CB8AC3E}">
        <p14:creationId xmlns:p14="http://schemas.microsoft.com/office/powerpoint/2010/main" val="1795040629"/>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Geneva" pitchFamily="-65" charset="-128"/>
        <a:cs typeface="Geneva" pitchFamily="-65" charset="-128"/>
      </a:defRPr>
    </a:lvl1pPr>
    <a:lvl2pPr marL="457200" algn="l" defTabSz="457200" rtl="0" eaLnBrk="0" fontAlgn="base" hangingPunct="0">
      <a:spcBef>
        <a:spcPct val="30000"/>
      </a:spcBef>
      <a:spcAft>
        <a:spcPct val="0"/>
      </a:spcAft>
      <a:defRPr sz="1200" kern="1200">
        <a:solidFill>
          <a:schemeClr val="tx1"/>
        </a:solidFill>
        <a:latin typeface="+mn-lt"/>
        <a:ea typeface="Geneva" pitchFamily="-65"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ヒラギノ角ゴ Pro W3" charset="-128"/>
        <a:cs typeface="ヒラギノ角ゴ Pro W3" charset="0"/>
      </a:defRPr>
    </a:lvl3pPr>
    <a:lvl4pPr marL="1371600" algn="l" defTabSz="457200" rtl="0" eaLnBrk="0" fontAlgn="base" hangingPunct="0">
      <a:spcBef>
        <a:spcPct val="30000"/>
      </a:spcBef>
      <a:spcAft>
        <a:spcPct val="0"/>
      </a:spcAft>
      <a:defRPr sz="1200" kern="1200">
        <a:solidFill>
          <a:schemeClr val="tx1"/>
        </a:solidFill>
        <a:latin typeface="+mn-lt"/>
        <a:ea typeface="ヒラギノ角ゴ Pro W3" charset="-128"/>
        <a:cs typeface="ヒラギノ角ゴ Pro W3" charset="0"/>
      </a:defRPr>
    </a:lvl4pPr>
    <a:lvl5pPr marL="1828800" algn="l" defTabSz="457200" rtl="0" eaLnBrk="0" fontAlgn="base" hangingPunct="0">
      <a:spcBef>
        <a:spcPct val="30000"/>
      </a:spcBef>
      <a:spcAft>
        <a:spcPct val="0"/>
      </a:spcAft>
      <a:defRPr sz="1200" kern="1200">
        <a:solidFill>
          <a:schemeClr val="tx1"/>
        </a:solidFill>
        <a:latin typeface="+mn-lt"/>
        <a:ea typeface="ヒラギノ角ゴ Pro W3" charset="-128"/>
        <a:cs typeface="ヒラギノ角ゴ Pro W3"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567864FA-209B-1043-A841-ED36060A1A9B}"/>
              </a:ext>
            </a:extLst>
          </p:cNvPr>
          <p:cNvSpPr>
            <a:spLocks noGrp="1"/>
          </p:cNvSpPr>
          <p:nvPr>
            <p:ph type="subTitle" idx="1"/>
          </p:nvPr>
        </p:nvSpPr>
        <p:spPr>
          <a:xfrm>
            <a:off x="1371600" y="2343150"/>
            <a:ext cx="6400800" cy="1314450"/>
          </a:xfrm>
        </p:spPr>
        <p:txBody>
          <a:bodyPr/>
          <a:lstStyle>
            <a:lvl1pPr marL="0" indent="0" algn="ctr">
              <a:buNone/>
              <a:defRPr>
                <a:solidFill>
                  <a:schemeClr val="accent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Content Placeholder 4">
            <a:extLst>
              <a:ext uri="{FF2B5EF4-FFF2-40B4-BE49-F238E27FC236}">
                <a16:creationId xmlns:a16="http://schemas.microsoft.com/office/drawing/2014/main" id="{0032CEFA-0C9E-F447-ADE1-E24CB476DEFC}"/>
              </a:ext>
            </a:extLst>
          </p:cNvPr>
          <p:cNvSpPr>
            <a:spLocks noGrp="1"/>
          </p:cNvSpPr>
          <p:nvPr>
            <p:ph sz="quarter" idx="10" hasCustomPrompt="1"/>
          </p:nvPr>
        </p:nvSpPr>
        <p:spPr>
          <a:xfrm>
            <a:off x="685800" y="1047750"/>
            <a:ext cx="7772400" cy="1066800"/>
          </a:xfrm>
        </p:spPr>
        <p:txBody>
          <a:bodyPr anchor="ctr"/>
          <a:lstStyle>
            <a:lvl1pPr marL="0" indent="0" algn="ctr">
              <a:buNone/>
              <a:defRPr sz="3200"/>
            </a:lvl1pPr>
          </a:lstStyle>
          <a:p>
            <a:pPr lvl="0"/>
            <a:r>
              <a:rPr lang="en-US" dirty="0"/>
              <a:t>Click to edit Master title style</a:t>
            </a:r>
          </a:p>
        </p:txBody>
      </p:sp>
    </p:spTree>
    <p:extLst>
      <p:ext uri="{BB962C8B-B14F-4D97-AF65-F5344CB8AC3E}">
        <p14:creationId xmlns:p14="http://schemas.microsoft.com/office/powerpoint/2010/main" val="26996308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solidFill>
                  <a:srgbClr val="006096"/>
                </a:solidFill>
              </a:defRPr>
            </a:lvl1pPr>
          </a:lstStyle>
          <a:p>
            <a:r>
              <a:rPr lang="en-US" dirty="0"/>
              <a:t>Click to edit Master title style</a:t>
            </a:r>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solidFill>
                  <a:srgbClr val="00609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4025503"/>
            <a:ext cx="5486400" cy="375047"/>
          </a:xfrm>
        </p:spPr>
        <p:txBody>
          <a:bodyPr/>
          <a:lstStyle>
            <a:lvl1pPr marL="0" indent="0">
              <a:buNone/>
              <a:defRPr sz="1400">
                <a:solidFill>
                  <a:srgbClr val="00609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Slide Number Placeholder 6"/>
          <p:cNvSpPr>
            <a:spLocks noGrp="1"/>
          </p:cNvSpPr>
          <p:nvPr>
            <p:ph type="sldNum" sz="quarter" idx="10"/>
          </p:nvPr>
        </p:nvSpPr>
        <p:spPr>
          <a:xfrm>
            <a:off x="3352800" y="4767263"/>
            <a:ext cx="2133600" cy="274637"/>
          </a:xfrm>
          <a:prstGeom prst="rect">
            <a:avLst/>
          </a:prstGeom>
        </p:spPr>
        <p:txBody>
          <a:bodyPr/>
          <a:lstStyle>
            <a:lvl1pPr algn="ctr">
              <a:defRPr>
                <a:solidFill>
                  <a:schemeClr val="bg1"/>
                </a:solidFill>
              </a:defRPr>
            </a:lvl1pPr>
          </a:lstStyle>
          <a:p>
            <a:pPr>
              <a:defRPr/>
            </a:pPr>
            <a:fld id="{34742D8B-8594-4B44-80B0-BECC0F075DC4}" type="slidenum">
              <a:rPr lang="en-US" smtClean="0"/>
              <a:pPr>
                <a:defRPr/>
              </a:pPr>
              <a:t>‹#›</a:t>
            </a:fld>
            <a:endParaRPr lang="en-US" dirty="0"/>
          </a:p>
        </p:txBody>
      </p:sp>
    </p:spTree>
    <p:extLst>
      <p:ext uri="{BB962C8B-B14F-4D97-AF65-F5344CB8AC3E}">
        <p14:creationId xmlns:p14="http://schemas.microsoft.com/office/powerpoint/2010/main" val="531183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6096"/>
                </a:solidFill>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0"/>
          </p:nvPr>
        </p:nvSpPr>
        <p:spPr>
          <a:xfrm>
            <a:off x="3505200" y="4767263"/>
            <a:ext cx="2133600" cy="274637"/>
          </a:xfrm>
          <a:prstGeom prst="rect">
            <a:avLst/>
          </a:prstGeom>
        </p:spPr>
        <p:txBody>
          <a:bodyPr/>
          <a:lstStyle>
            <a:lvl1pPr algn="ctr">
              <a:defRPr>
                <a:solidFill>
                  <a:schemeClr val="bg1"/>
                </a:solidFill>
              </a:defRPr>
            </a:lvl1pPr>
          </a:lstStyle>
          <a:p>
            <a:pPr>
              <a:defRPr/>
            </a:pPr>
            <a:fld id="{C6F69E68-A1F7-A441-8DC9-1255D615ACC0}" type="slidenum">
              <a:rPr lang="en-US" smtClean="0"/>
              <a:pPr>
                <a:defRPr/>
              </a:pPr>
              <a:t>‹#›</a:t>
            </a:fld>
            <a:endParaRPr lang="en-US" dirty="0"/>
          </a:p>
        </p:txBody>
      </p:sp>
    </p:spTree>
    <p:extLst>
      <p:ext uri="{BB962C8B-B14F-4D97-AF65-F5344CB8AC3E}">
        <p14:creationId xmlns:p14="http://schemas.microsoft.com/office/powerpoint/2010/main" val="2274019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38149"/>
            <a:ext cx="2057400" cy="3657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438149"/>
            <a:ext cx="6019800" cy="3657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0"/>
          </p:nvPr>
        </p:nvSpPr>
        <p:spPr>
          <a:xfrm>
            <a:off x="3467100" y="4767263"/>
            <a:ext cx="2133600" cy="274637"/>
          </a:xfrm>
          <a:prstGeom prst="rect">
            <a:avLst/>
          </a:prstGeom>
        </p:spPr>
        <p:txBody>
          <a:bodyPr/>
          <a:lstStyle>
            <a:lvl1pPr algn="ctr">
              <a:defRPr>
                <a:solidFill>
                  <a:schemeClr val="bg1"/>
                </a:solidFill>
              </a:defRPr>
            </a:lvl1pPr>
          </a:lstStyle>
          <a:p>
            <a:pPr>
              <a:defRPr/>
            </a:pPr>
            <a:fld id="{8FD8FFC6-973B-2442-BCAF-B040FDE7B897}" type="slidenum">
              <a:rPr lang="en-US" smtClean="0"/>
              <a:pPr>
                <a:defRPr/>
              </a:pPr>
              <a:t>‹#›</a:t>
            </a:fld>
            <a:endParaRPr lang="en-US" dirty="0"/>
          </a:p>
        </p:txBody>
      </p:sp>
    </p:spTree>
    <p:extLst>
      <p:ext uri="{BB962C8B-B14F-4D97-AF65-F5344CB8AC3E}">
        <p14:creationId xmlns:p14="http://schemas.microsoft.com/office/powerpoint/2010/main" val="2556142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26319"/>
            <a:ext cx="7772400" cy="1102519"/>
          </a:xfrm>
        </p:spPr>
        <p:txBody>
          <a:bodyPr/>
          <a:lstStyle>
            <a:lvl1pPr>
              <a:defRPr>
                <a:solidFill>
                  <a:srgbClr val="006096"/>
                </a:solidFill>
              </a:defRPr>
            </a:lvl1pPr>
          </a:lstStyle>
          <a:p>
            <a:r>
              <a:rPr lang="en-US" dirty="0"/>
              <a:t>Click to edit Master title style</a:t>
            </a:r>
          </a:p>
        </p:txBody>
      </p:sp>
      <p:sp>
        <p:nvSpPr>
          <p:cNvPr id="3" name="Subtitle 2"/>
          <p:cNvSpPr>
            <a:spLocks noGrp="1"/>
          </p:cNvSpPr>
          <p:nvPr>
            <p:ph type="subTitle" idx="1"/>
          </p:nvPr>
        </p:nvSpPr>
        <p:spPr>
          <a:xfrm>
            <a:off x="1371600" y="2343150"/>
            <a:ext cx="6400800" cy="1314450"/>
          </a:xfrm>
        </p:spPr>
        <p:txBody>
          <a:bodyPr/>
          <a:lstStyle>
            <a:lvl1pPr marL="0" indent="0" algn="ctr">
              <a:buNone/>
              <a:defRPr>
                <a:solidFill>
                  <a:schemeClr val="accent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Slide Number Placeholder 5">
            <a:extLst>
              <a:ext uri="{FF2B5EF4-FFF2-40B4-BE49-F238E27FC236}">
                <a16:creationId xmlns:a16="http://schemas.microsoft.com/office/drawing/2014/main" id="{7703A62C-3036-4C46-B0F0-66308DE03096}"/>
              </a:ext>
            </a:extLst>
          </p:cNvPr>
          <p:cNvSpPr>
            <a:spLocks noGrp="1"/>
          </p:cNvSpPr>
          <p:nvPr>
            <p:ph type="sldNum" sz="quarter" idx="4"/>
          </p:nvPr>
        </p:nvSpPr>
        <p:spPr>
          <a:xfrm>
            <a:off x="3505200" y="4767263"/>
            <a:ext cx="2133600" cy="274637"/>
          </a:xfrm>
          <a:prstGeom prst="rect">
            <a:avLst/>
          </a:prstGeom>
        </p:spPr>
        <p:txBody>
          <a:bodyPr vert="horz" wrap="square" lIns="91440" tIns="45720" rIns="91440" bIns="45720" numCol="1" anchor="ctr" anchorCtr="0" compatLnSpc="1">
            <a:prstTxWarp prst="textNoShape">
              <a:avLst/>
            </a:prstTxWarp>
          </a:bodyPr>
          <a:lstStyle>
            <a:lvl1pPr algn="ctr">
              <a:defRPr sz="1200">
                <a:solidFill>
                  <a:schemeClr val="bg1"/>
                </a:solidFill>
                <a:latin typeface="Helvetica Neue" charset="0"/>
              </a:defRPr>
            </a:lvl1pPr>
          </a:lstStyle>
          <a:p>
            <a:pPr>
              <a:defRPr/>
            </a:pPr>
            <a:r>
              <a:rPr lang="en-US" dirty="0"/>
              <a:t>1</a:t>
            </a:r>
          </a:p>
        </p:txBody>
      </p:sp>
    </p:spTree>
    <p:extLst>
      <p:ext uri="{BB962C8B-B14F-4D97-AF65-F5344CB8AC3E}">
        <p14:creationId xmlns:p14="http://schemas.microsoft.com/office/powerpoint/2010/main" val="250018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6096"/>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rgbClr val="006096"/>
                </a:solidFill>
              </a:defRPr>
            </a:lvl1pPr>
            <a:lvl2pPr marL="742950" indent="-285750">
              <a:buFont typeface="Arial" panose="020B0604020202020204" pitchFamily="34" charset="0"/>
              <a:buChar char="•"/>
              <a:defRPr>
                <a:solidFill>
                  <a:srgbClr val="006096"/>
                </a:solidFill>
              </a:defRPr>
            </a:lvl2pPr>
            <a:lvl3pPr marL="1143000" indent="-228600">
              <a:buFont typeface="Arial" panose="020B0604020202020204" pitchFamily="34" charset="0"/>
              <a:buChar char="•"/>
              <a:defRPr>
                <a:solidFill>
                  <a:srgbClr val="006096"/>
                </a:solidFill>
              </a:defRPr>
            </a:lvl3pPr>
            <a:lvl4pPr marL="1600200" indent="-228600">
              <a:buFont typeface="Arial" panose="020B0604020202020204" pitchFamily="34" charset="0"/>
              <a:buChar char="•"/>
              <a:defRPr>
                <a:solidFill>
                  <a:srgbClr val="006096"/>
                </a:solidFill>
              </a:defRPr>
            </a:lvl4pPr>
            <a:lvl5pPr marL="2057400" indent="-228600">
              <a:buFont typeface="Arial" panose="020B0604020202020204" pitchFamily="34" charset="0"/>
              <a:buChar char="•"/>
              <a:defRPr>
                <a:solidFill>
                  <a:srgbClr val="00609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a:xfrm>
            <a:off x="3505200" y="4767263"/>
            <a:ext cx="2133600" cy="274637"/>
          </a:xfrm>
          <a:prstGeom prst="rect">
            <a:avLst/>
          </a:prstGeom>
        </p:spPr>
        <p:txBody>
          <a:bodyPr/>
          <a:lstStyle>
            <a:lvl1pPr algn="ctr">
              <a:defRPr>
                <a:solidFill>
                  <a:schemeClr val="bg1"/>
                </a:solidFill>
              </a:defRPr>
            </a:lvl1pPr>
          </a:lstStyle>
          <a:p>
            <a:pPr>
              <a:defRPr/>
            </a:pPr>
            <a:fld id="{67ED70C6-FDCB-5747-9A21-CEFC4DDC4D7F}" type="slidenum">
              <a:rPr lang="en-US" smtClean="0"/>
              <a:pPr>
                <a:defRPr/>
              </a:pPr>
              <a:t>‹#›</a:t>
            </a:fld>
            <a:endParaRPr lang="en-US" dirty="0"/>
          </a:p>
        </p:txBody>
      </p:sp>
    </p:spTree>
    <p:extLst>
      <p:ext uri="{BB962C8B-B14F-4D97-AF65-F5344CB8AC3E}">
        <p14:creationId xmlns:p14="http://schemas.microsoft.com/office/powerpoint/2010/main" val="3836591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647950"/>
            <a:ext cx="7772400" cy="1021556"/>
          </a:xfrm>
        </p:spPr>
        <p:txBody>
          <a:bodyPr anchor="t">
            <a:normAutofit/>
          </a:bodyPr>
          <a:lstStyle>
            <a:lvl1pPr algn="l">
              <a:defRPr sz="3200" b="1" cap="all">
                <a:solidFill>
                  <a:srgbClr val="00B0F0"/>
                </a:solidFill>
              </a:defRPr>
            </a:lvl1pPr>
          </a:lstStyle>
          <a:p>
            <a:r>
              <a:rPr lang="en-US" dirty="0"/>
              <a:t>Click to edit Master title style</a:t>
            </a:r>
          </a:p>
        </p:txBody>
      </p:sp>
      <p:sp>
        <p:nvSpPr>
          <p:cNvPr id="3" name="Text Placeholder 2"/>
          <p:cNvSpPr>
            <a:spLocks noGrp="1"/>
          </p:cNvSpPr>
          <p:nvPr>
            <p:ph type="body" idx="1"/>
          </p:nvPr>
        </p:nvSpPr>
        <p:spPr>
          <a:xfrm>
            <a:off x="722313" y="1522809"/>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Slide Number Placeholder 5"/>
          <p:cNvSpPr>
            <a:spLocks noGrp="1"/>
          </p:cNvSpPr>
          <p:nvPr>
            <p:ph type="sldNum" sz="quarter" idx="10"/>
          </p:nvPr>
        </p:nvSpPr>
        <p:spPr>
          <a:xfrm>
            <a:off x="3352800" y="4767263"/>
            <a:ext cx="2133600" cy="274637"/>
          </a:xfrm>
          <a:prstGeom prst="rect">
            <a:avLst/>
          </a:prstGeom>
        </p:spPr>
        <p:txBody>
          <a:bodyPr/>
          <a:lstStyle>
            <a:lvl1pPr algn="ctr">
              <a:defRPr>
                <a:solidFill>
                  <a:schemeClr val="bg1"/>
                </a:solidFill>
              </a:defRPr>
            </a:lvl1pPr>
          </a:lstStyle>
          <a:p>
            <a:pPr>
              <a:defRPr/>
            </a:pPr>
            <a:fld id="{B8643EE7-E1E3-6A41-AED4-ADD0882BF97B}" type="slidenum">
              <a:rPr lang="en-US" smtClean="0"/>
              <a:pPr>
                <a:defRPr/>
              </a:pPr>
              <a:t>‹#›</a:t>
            </a:fld>
            <a:endParaRPr lang="en-US" dirty="0"/>
          </a:p>
        </p:txBody>
      </p:sp>
    </p:spTree>
    <p:extLst>
      <p:ext uri="{BB962C8B-B14F-4D97-AF65-F5344CB8AC3E}">
        <p14:creationId xmlns:p14="http://schemas.microsoft.com/office/powerpoint/2010/main" val="463186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14350"/>
            <a:ext cx="8229600" cy="742950"/>
          </a:xfrm>
        </p:spPr>
        <p:txBody>
          <a:bodyPr/>
          <a:lstStyle>
            <a:lvl1pPr>
              <a:defRPr>
                <a:solidFill>
                  <a:srgbClr val="006096"/>
                </a:solidFill>
              </a:defRPr>
            </a:lvl1pPr>
          </a:lstStyle>
          <a:p>
            <a:r>
              <a:rPr lang="en-US" dirty="0"/>
              <a:t>Click to edit Master title style</a:t>
            </a:r>
          </a:p>
        </p:txBody>
      </p:sp>
      <p:sp>
        <p:nvSpPr>
          <p:cNvPr id="3" name="Content Placeholder 2"/>
          <p:cNvSpPr>
            <a:spLocks noGrp="1"/>
          </p:cNvSpPr>
          <p:nvPr>
            <p:ph sz="half" idx="1"/>
          </p:nvPr>
        </p:nvSpPr>
        <p:spPr>
          <a:xfrm>
            <a:off x="457200" y="1409701"/>
            <a:ext cx="4038600" cy="2686049"/>
          </a:xfrm>
        </p:spPr>
        <p:txBody>
          <a:bodyPr/>
          <a:lstStyle>
            <a:lvl1pPr>
              <a:defRPr sz="2800">
                <a:solidFill>
                  <a:srgbClr val="006096"/>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409701"/>
            <a:ext cx="4038600" cy="2686049"/>
          </a:xfrm>
        </p:spPr>
        <p:txBody>
          <a:bodyPr/>
          <a:lstStyle>
            <a:lvl1pPr>
              <a:defRPr sz="2800">
                <a:solidFill>
                  <a:srgbClr val="006096"/>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6"/>
          <p:cNvSpPr>
            <a:spLocks noGrp="1"/>
          </p:cNvSpPr>
          <p:nvPr>
            <p:ph type="sldNum" sz="quarter" idx="10"/>
          </p:nvPr>
        </p:nvSpPr>
        <p:spPr>
          <a:xfrm>
            <a:off x="3505200" y="4767263"/>
            <a:ext cx="2133600" cy="274637"/>
          </a:xfrm>
          <a:prstGeom prst="rect">
            <a:avLst/>
          </a:prstGeom>
        </p:spPr>
        <p:txBody>
          <a:bodyPr/>
          <a:lstStyle>
            <a:lvl1pPr algn="ctr">
              <a:defRPr>
                <a:solidFill>
                  <a:schemeClr val="bg1"/>
                </a:solidFill>
              </a:defRPr>
            </a:lvl1pPr>
          </a:lstStyle>
          <a:p>
            <a:pPr>
              <a:defRPr/>
            </a:pPr>
            <a:fld id="{2F8EF95E-660F-6F48-9B3C-B3F93E20ACE1}" type="slidenum">
              <a:rPr lang="en-US" smtClean="0"/>
              <a:pPr>
                <a:defRPr/>
              </a:pPr>
              <a:t>‹#›</a:t>
            </a:fld>
            <a:endParaRPr lang="en-US" dirty="0"/>
          </a:p>
        </p:txBody>
      </p:sp>
    </p:spTree>
    <p:extLst>
      <p:ext uri="{BB962C8B-B14F-4D97-AF65-F5344CB8AC3E}">
        <p14:creationId xmlns:p14="http://schemas.microsoft.com/office/powerpoint/2010/main" val="1264984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502445"/>
            <a:ext cx="4040188" cy="773906"/>
          </a:xfrm>
        </p:spPr>
        <p:txBody>
          <a:bodyPr anchor="b"/>
          <a:lstStyle>
            <a:lvl1pPr marL="0" indent="0">
              <a:buNone/>
              <a:defRPr sz="2400" b="1">
                <a:solidFill>
                  <a:srgbClr val="00609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276350"/>
            <a:ext cx="4040188" cy="2963466"/>
          </a:xfrm>
        </p:spPr>
        <p:txBody>
          <a:bodyPr/>
          <a:lstStyle>
            <a:lvl1pPr>
              <a:defRPr sz="2400">
                <a:solidFill>
                  <a:srgbClr val="006096"/>
                </a:solidFill>
              </a:defRPr>
            </a:lvl1pPr>
            <a:lvl2pPr marL="742950" indent="-285750">
              <a:buFont typeface="Arial" panose="020B0604020202020204" pitchFamily="34" charset="0"/>
              <a:buChar char="•"/>
              <a:defRPr sz="2000">
                <a:solidFill>
                  <a:srgbClr val="006096"/>
                </a:solidFill>
              </a:defRPr>
            </a:lvl2pPr>
            <a:lvl3pPr marL="1143000" indent="-228600">
              <a:buFont typeface="Arial" panose="020B0604020202020204" pitchFamily="34" charset="0"/>
              <a:buChar char="•"/>
              <a:defRPr sz="1800">
                <a:solidFill>
                  <a:srgbClr val="006096"/>
                </a:solidFill>
              </a:defRPr>
            </a:lvl3pPr>
            <a:lvl4pPr marL="1600200" indent="-228600">
              <a:buFont typeface="Arial" panose="020B0604020202020204" pitchFamily="34" charset="0"/>
              <a:buChar char="•"/>
              <a:defRPr sz="1600">
                <a:solidFill>
                  <a:srgbClr val="006096"/>
                </a:solidFill>
              </a:defRPr>
            </a:lvl4pPr>
            <a:lvl5pPr marL="2057400" indent="-228600">
              <a:buFont typeface="Arial" panose="020B0604020202020204" pitchFamily="34" charset="0"/>
              <a:buChar char="•"/>
              <a:defRPr sz="1600">
                <a:solidFill>
                  <a:srgbClr val="006096"/>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502445"/>
            <a:ext cx="4041775" cy="773906"/>
          </a:xfrm>
        </p:spPr>
        <p:txBody>
          <a:bodyPr anchor="b"/>
          <a:lstStyle>
            <a:lvl1pPr marL="0" indent="0">
              <a:buNone/>
              <a:defRPr sz="2400" b="1">
                <a:solidFill>
                  <a:srgbClr val="00609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6" y="1276350"/>
            <a:ext cx="4041775" cy="2963466"/>
          </a:xfrm>
        </p:spPr>
        <p:txBody>
          <a:bodyPr/>
          <a:lstStyle>
            <a:lvl1pPr>
              <a:defRPr sz="2400">
                <a:solidFill>
                  <a:srgbClr val="006096"/>
                </a:solidFill>
              </a:defRPr>
            </a:lvl1pPr>
            <a:lvl2pPr marL="742950" indent="-285750">
              <a:buFont typeface="Arial" panose="020B0604020202020204" pitchFamily="34" charset="0"/>
              <a:buChar char="•"/>
              <a:defRPr sz="2000">
                <a:solidFill>
                  <a:srgbClr val="006096"/>
                </a:solidFill>
              </a:defRPr>
            </a:lvl2pPr>
            <a:lvl3pPr marL="1143000" indent="-228600">
              <a:buFont typeface="Arial" panose="020B0604020202020204" pitchFamily="34" charset="0"/>
              <a:buChar char="•"/>
              <a:defRPr sz="1800">
                <a:solidFill>
                  <a:srgbClr val="006096"/>
                </a:solidFill>
              </a:defRPr>
            </a:lvl3pPr>
            <a:lvl4pPr marL="1600200" indent="-228600">
              <a:buFont typeface="Arial" panose="020B0604020202020204" pitchFamily="34" charset="0"/>
              <a:buChar char="•"/>
              <a:defRPr sz="1600">
                <a:solidFill>
                  <a:srgbClr val="006096"/>
                </a:solidFill>
              </a:defRPr>
            </a:lvl4pPr>
            <a:lvl5pPr marL="2057400" indent="-228600">
              <a:buFont typeface="Arial" panose="020B0604020202020204" pitchFamily="34" charset="0"/>
              <a:buChar char="•"/>
              <a:defRPr sz="1600">
                <a:solidFill>
                  <a:srgbClr val="006096"/>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8"/>
          <p:cNvSpPr>
            <a:spLocks noGrp="1"/>
          </p:cNvSpPr>
          <p:nvPr>
            <p:ph type="sldNum" sz="quarter" idx="10"/>
          </p:nvPr>
        </p:nvSpPr>
        <p:spPr>
          <a:xfrm>
            <a:off x="3505200" y="4767263"/>
            <a:ext cx="2133600" cy="274637"/>
          </a:xfrm>
          <a:prstGeom prst="rect">
            <a:avLst/>
          </a:prstGeom>
        </p:spPr>
        <p:txBody>
          <a:bodyPr/>
          <a:lstStyle>
            <a:lvl1pPr algn="ctr">
              <a:defRPr>
                <a:solidFill>
                  <a:schemeClr val="bg1"/>
                </a:solidFill>
              </a:defRPr>
            </a:lvl1pPr>
          </a:lstStyle>
          <a:p>
            <a:pPr>
              <a:defRPr/>
            </a:pPr>
            <a:fld id="{57A9B1A9-890C-8B44-BE90-7CB4395EE4D3}" type="slidenum">
              <a:rPr lang="en-US" smtClean="0"/>
              <a:pPr>
                <a:defRPr/>
              </a:pPr>
              <a:t>‹#›</a:t>
            </a:fld>
            <a:endParaRPr lang="en-US" dirty="0"/>
          </a:p>
        </p:txBody>
      </p:sp>
    </p:spTree>
    <p:extLst>
      <p:ext uri="{BB962C8B-B14F-4D97-AF65-F5344CB8AC3E}">
        <p14:creationId xmlns:p14="http://schemas.microsoft.com/office/powerpoint/2010/main" val="4184604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6096"/>
                </a:solidFill>
              </a:defRPr>
            </a:lvl1pPr>
          </a:lstStyle>
          <a:p>
            <a:r>
              <a:rPr lang="en-US" dirty="0"/>
              <a:t>Click to edit Master title style</a:t>
            </a:r>
          </a:p>
        </p:txBody>
      </p:sp>
      <p:sp>
        <p:nvSpPr>
          <p:cNvPr id="3" name="Slide Number Placeholder 4"/>
          <p:cNvSpPr>
            <a:spLocks noGrp="1"/>
          </p:cNvSpPr>
          <p:nvPr>
            <p:ph type="sldNum" sz="quarter" idx="10"/>
          </p:nvPr>
        </p:nvSpPr>
        <p:spPr>
          <a:xfrm>
            <a:off x="3505200" y="4767263"/>
            <a:ext cx="2133600" cy="274637"/>
          </a:xfrm>
          <a:prstGeom prst="rect">
            <a:avLst/>
          </a:prstGeom>
        </p:spPr>
        <p:txBody>
          <a:bodyPr/>
          <a:lstStyle>
            <a:lvl1pPr algn="ctr">
              <a:defRPr>
                <a:solidFill>
                  <a:schemeClr val="bg1"/>
                </a:solidFill>
              </a:defRPr>
            </a:lvl1pPr>
          </a:lstStyle>
          <a:p>
            <a:pPr>
              <a:defRPr/>
            </a:pPr>
            <a:fld id="{388F1A38-2662-714D-BA55-F0640804B748}" type="slidenum">
              <a:rPr lang="en-US" smtClean="0"/>
              <a:pPr>
                <a:defRPr/>
              </a:pPr>
              <a:t>‹#›</a:t>
            </a:fld>
            <a:endParaRPr lang="en-US" dirty="0"/>
          </a:p>
        </p:txBody>
      </p:sp>
    </p:spTree>
    <p:extLst>
      <p:ext uri="{BB962C8B-B14F-4D97-AF65-F5344CB8AC3E}">
        <p14:creationId xmlns:p14="http://schemas.microsoft.com/office/powerpoint/2010/main" val="2889544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3"/>
          <p:cNvSpPr>
            <a:spLocks noGrp="1"/>
          </p:cNvSpPr>
          <p:nvPr>
            <p:ph type="sldNum" sz="quarter" idx="10"/>
          </p:nvPr>
        </p:nvSpPr>
        <p:spPr>
          <a:xfrm>
            <a:off x="3505200" y="4767263"/>
            <a:ext cx="2133600" cy="274637"/>
          </a:xfrm>
          <a:prstGeom prst="rect">
            <a:avLst/>
          </a:prstGeom>
        </p:spPr>
        <p:txBody>
          <a:bodyPr/>
          <a:lstStyle>
            <a:lvl1pPr algn="ctr">
              <a:defRPr>
                <a:solidFill>
                  <a:schemeClr val="bg1"/>
                </a:solidFill>
              </a:defRPr>
            </a:lvl1pPr>
          </a:lstStyle>
          <a:p>
            <a:pPr>
              <a:defRPr/>
            </a:pPr>
            <a:fld id="{D5524B65-BD56-BC42-A8D4-F7B262BC0E77}" type="slidenum">
              <a:rPr lang="en-US" smtClean="0"/>
              <a:pPr>
                <a:defRPr/>
              </a:pPr>
              <a:t>‹#›</a:t>
            </a:fld>
            <a:endParaRPr lang="en-US"/>
          </a:p>
        </p:txBody>
      </p:sp>
    </p:spTree>
    <p:extLst>
      <p:ext uri="{BB962C8B-B14F-4D97-AF65-F5344CB8AC3E}">
        <p14:creationId xmlns:p14="http://schemas.microsoft.com/office/powerpoint/2010/main" val="4246038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1" y="514350"/>
            <a:ext cx="3008313" cy="947738"/>
          </a:xfrm>
        </p:spPr>
        <p:txBody>
          <a:bodyPr anchor="b"/>
          <a:lstStyle>
            <a:lvl1pPr algn="l">
              <a:defRPr sz="2000" b="1">
                <a:solidFill>
                  <a:srgbClr val="006096"/>
                </a:solidFill>
              </a:defRPr>
            </a:lvl1pPr>
          </a:lstStyle>
          <a:p>
            <a:r>
              <a:rPr lang="en-US" dirty="0"/>
              <a:t>Click to edit Master title style</a:t>
            </a:r>
          </a:p>
        </p:txBody>
      </p:sp>
      <p:sp>
        <p:nvSpPr>
          <p:cNvPr id="3" name="Content Placeholder 2"/>
          <p:cNvSpPr>
            <a:spLocks noGrp="1"/>
          </p:cNvSpPr>
          <p:nvPr>
            <p:ph idx="1"/>
          </p:nvPr>
        </p:nvSpPr>
        <p:spPr>
          <a:xfrm>
            <a:off x="3575050" y="514351"/>
            <a:ext cx="5111750" cy="3581400"/>
          </a:xfrm>
        </p:spPr>
        <p:txBody>
          <a:bodyPr/>
          <a:lstStyle>
            <a:lvl1pPr>
              <a:defRPr sz="3200">
                <a:solidFill>
                  <a:srgbClr val="006096"/>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1" y="1657351"/>
            <a:ext cx="3008313" cy="2438400"/>
          </a:xfrm>
        </p:spPr>
        <p:txBody>
          <a:bodyPr/>
          <a:lstStyle>
            <a:lvl1pPr marL="0" indent="0">
              <a:buNone/>
              <a:defRPr sz="1400">
                <a:solidFill>
                  <a:srgbClr val="00609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Slide Number Placeholder 6"/>
          <p:cNvSpPr>
            <a:spLocks noGrp="1"/>
          </p:cNvSpPr>
          <p:nvPr>
            <p:ph type="sldNum" sz="quarter" idx="10"/>
          </p:nvPr>
        </p:nvSpPr>
        <p:spPr>
          <a:xfrm>
            <a:off x="3352800" y="4767263"/>
            <a:ext cx="2133600" cy="274637"/>
          </a:xfrm>
          <a:prstGeom prst="rect">
            <a:avLst/>
          </a:prstGeom>
        </p:spPr>
        <p:txBody>
          <a:bodyPr/>
          <a:lstStyle>
            <a:lvl1pPr algn="ctr">
              <a:defRPr>
                <a:solidFill>
                  <a:schemeClr val="bg1"/>
                </a:solidFill>
              </a:defRPr>
            </a:lvl1pPr>
          </a:lstStyle>
          <a:p>
            <a:pPr>
              <a:defRPr/>
            </a:pPr>
            <a:fld id="{0C045864-67DE-844A-AC03-EBD93572A568}" type="slidenum">
              <a:rPr lang="en-US" smtClean="0"/>
              <a:pPr>
                <a:defRPr/>
              </a:pPr>
              <a:t>‹#›</a:t>
            </a:fld>
            <a:endParaRPr lang="en-US" dirty="0"/>
          </a:p>
        </p:txBody>
      </p:sp>
    </p:spTree>
    <p:extLst>
      <p:ext uri="{BB962C8B-B14F-4D97-AF65-F5344CB8AC3E}">
        <p14:creationId xmlns:p14="http://schemas.microsoft.com/office/powerpoint/2010/main" val="2971630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590550"/>
            <a:ext cx="8229600" cy="742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457200" y="1619250"/>
            <a:ext cx="8229600" cy="2651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880"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Lst>
  <p:hf hdr="0" ftr="0" dt="0"/>
  <p:txStyles>
    <p:titleStyle>
      <a:lvl1pPr algn="ctr" defTabSz="457200" rtl="0" eaLnBrk="0" fontAlgn="base" hangingPunct="0">
        <a:spcBef>
          <a:spcPct val="0"/>
        </a:spcBef>
        <a:spcAft>
          <a:spcPct val="0"/>
        </a:spcAft>
        <a:defRPr sz="3200" kern="1200">
          <a:solidFill>
            <a:schemeClr val="bg1"/>
          </a:solidFill>
          <a:latin typeface="Calibri"/>
          <a:ea typeface="Geneva" pitchFamily="-65" charset="-128"/>
          <a:cs typeface="Calibri"/>
        </a:defRPr>
      </a:lvl1pPr>
      <a:lvl2pPr algn="ctr" defTabSz="457200" rtl="0" eaLnBrk="0" fontAlgn="base" hangingPunct="0">
        <a:spcBef>
          <a:spcPct val="0"/>
        </a:spcBef>
        <a:spcAft>
          <a:spcPct val="0"/>
        </a:spcAft>
        <a:defRPr sz="3200">
          <a:solidFill>
            <a:schemeClr val="tx1"/>
          </a:solidFill>
          <a:latin typeface="Helvetica Neue" pitchFamily="-65" charset="0"/>
          <a:ea typeface="Geneva" pitchFamily="-65" charset="-128"/>
          <a:cs typeface="Geneva" pitchFamily="-65" charset="-128"/>
        </a:defRPr>
      </a:lvl2pPr>
      <a:lvl3pPr algn="ctr" defTabSz="457200" rtl="0" eaLnBrk="0" fontAlgn="base" hangingPunct="0">
        <a:spcBef>
          <a:spcPct val="0"/>
        </a:spcBef>
        <a:spcAft>
          <a:spcPct val="0"/>
        </a:spcAft>
        <a:defRPr sz="3200">
          <a:solidFill>
            <a:schemeClr val="tx1"/>
          </a:solidFill>
          <a:latin typeface="Helvetica Neue" pitchFamily="-65" charset="0"/>
          <a:ea typeface="Geneva" pitchFamily="-65" charset="-128"/>
          <a:cs typeface="Geneva" pitchFamily="-65" charset="-128"/>
        </a:defRPr>
      </a:lvl3pPr>
      <a:lvl4pPr algn="ctr" defTabSz="457200" rtl="0" eaLnBrk="0" fontAlgn="base" hangingPunct="0">
        <a:spcBef>
          <a:spcPct val="0"/>
        </a:spcBef>
        <a:spcAft>
          <a:spcPct val="0"/>
        </a:spcAft>
        <a:defRPr sz="3200">
          <a:solidFill>
            <a:schemeClr val="tx1"/>
          </a:solidFill>
          <a:latin typeface="Helvetica Neue" pitchFamily="-65" charset="0"/>
          <a:ea typeface="Geneva" pitchFamily="-65" charset="-128"/>
          <a:cs typeface="Geneva" pitchFamily="-65" charset="-128"/>
        </a:defRPr>
      </a:lvl4pPr>
      <a:lvl5pPr algn="ctr" defTabSz="457200" rtl="0" eaLnBrk="0" fontAlgn="base" hangingPunct="0">
        <a:spcBef>
          <a:spcPct val="0"/>
        </a:spcBef>
        <a:spcAft>
          <a:spcPct val="0"/>
        </a:spcAft>
        <a:defRPr sz="3200">
          <a:solidFill>
            <a:schemeClr val="tx1"/>
          </a:solidFill>
          <a:latin typeface="Helvetica Neue" pitchFamily="-65" charset="0"/>
          <a:ea typeface="Geneva" pitchFamily="-65" charset="-128"/>
          <a:cs typeface="Geneva" pitchFamily="-65" charset="-128"/>
        </a:defRPr>
      </a:lvl5pPr>
      <a:lvl6pPr marL="457200" algn="ctr" defTabSz="457200" rtl="0" fontAlgn="base">
        <a:spcBef>
          <a:spcPct val="0"/>
        </a:spcBef>
        <a:spcAft>
          <a:spcPct val="0"/>
        </a:spcAft>
        <a:defRPr sz="3200">
          <a:solidFill>
            <a:schemeClr val="tx1"/>
          </a:solidFill>
          <a:latin typeface="Helvetica Neue" pitchFamily="-65" charset="0"/>
          <a:ea typeface="Geneva" pitchFamily="-65" charset="-128"/>
          <a:cs typeface="Geneva" pitchFamily="-65" charset="-128"/>
        </a:defRPr>
      </a:lvl6pPr>
      <a:lvl7pPr marL="914400" algn="ctr" defTabSz="457200" rtl="0" fontAlgn="base">
        <a:spcBef>
          <a:spcPct val="0"/>
        </a:spcBef>
        <a:spcAft>
          <a:spcPct val="0"/>
        </a:spcAft>
        <a:defRPr sz="3200">
          <a:solidFill>
            <a:schemeClr val="tx1"/>
          </a:solidFill>
          <a:latin typeface="Helvetica Neue" pitchFamily="-65" charset="0"/>
          <a:ea typeface="Geneva" pitchFamily="-65" charset="-128"/>
          <a:cs typeface="Geneva" pitchFamily="-65" charset="-128"/>
        </a:defRPr>
      </a:lvl7pPr>
      <a:lvl8pPr marL="1371600" algn="ctr" defTabSz="457200" rtl="0" fontAlgn="base">
        <a:spcBef>
          <a:spcPct val="0"/>
        </a:spcBef>
        <a:spcAft>
          <a:spcPct val="0"/>
        </a:spcAft>
        <a:defRPr sz="3200">
          <a:solidFill>
            <a:schemeClr val="tx1"/>
          </a:solidFill>
          <a:latin typeface="Helvetica Neue" pitchFamily="-65" charset="0"/>
          <a:ea typeface="Geneva" pitchFamily="-65" charset="-128"/>
          <a:cs typeface="Geneva" pitchFamily="-65" charset="-128"/>
        </a:defRPr>
      </a:lvl8pPr>
      <a:lvl9pPr marL="1828800" algn="ctr" defTabSz="457200" rtl="0" fontAlgn="base">
        <a:spcBef>
          <a:spcPct val="0"/>
        </a:spcBef>
        <a:spcAft>
          <a:spcPct val="0"/>
        </a:spcAft>
        <a:defRPr sz="3200">
          <a:solidFill>
            <a:schemeClr val="tx1"/>
          </a:solidFill>
          <a:latin typeface="Helvetica Neue" pitchFamily="-65" charset="0"/>
          <a:ea typeface="Geneva" pitchFamily="-65" charset="-128"/>
          <a:cs typeface="Geneva" pitchFamily="-65" charset="-128"/>
        </a:defRPr>
      </a:lvl9pPr>
    </p:titleStyle>
    <p:bodyStyle>
      <a:lvl1pPr marL="342900" indent="-342900" algn="l" defTabSz="457200" rtl="0" eaLnBrk="0" fontAlgn="base" hangingPunct="0">
        <a:spcBef>
          <a:spcPct val="20000"/>
        </a:spcBef>
        <a:spcAft>
          <a:spcPct val="0"/>
        </a:spcAft>
        <a:buFont typeface="Arial" charset="0"/>
        <a:buChar char="•"/>
        <a:defRPr kern="1200">
          <a:solidFill>
            <a:schemeClr val="bg1"/>
          </a:solidFill>
          <a:latin typeface="Calibri"/>
          <a:ea typeface="Geneva" pitchFamily="-65" charset="-128"/>
          <a:cs typeface="Calibri"/>
        </a:defRPr>
      </a:lvl1pPr>
      <a:lvl2pPr marL="742950" indent="-285750" algn="l" defTabSz="457200" rtl="0" eaLnBrk="0" fontAlgn="base" hangingPunct="0">
        <a:spcBef>
          <a:spcPct val="20000"/>
        </a:spcBef>
        <a:spcAft>
          <a:spcPct val="0"/>
        </a:spcAft>
        <a:buFont typeface="Arial" charset="0"/>
        <a:buChar char="–"/>
        <a:defRPr kern="1200">
          <a:solidFill>
            <a:schemeClr val="bg1"/>
          </a:solidFill>
          <a:latin typeface="Calibri"/>
          <a:ea typeface="Geneva" pitchFamily="-65" charset="-128"/>
          <a:cs typeface="Calibri"/>
        </a:defRPr>
      </a:lvl2pPr>
      <a:lvl3pPr marL="1143000" indent="-228600" algn="l" defTabSz="457200" rtl="0" eaLnBrk="0" fontAlgn="base" hangingPunct="0">
        <a:spcBef>
          <a:spcPct val="20000"/>
        </a:spcBef>
        <a:spcAft>
          <a:spcPct val="0"/>
        </a:spcAft>
        <a:buFont typeface="Arial" charset="0"/>
        <a:buChar char="•"/>
        <a:defRPr kern="1200">
          <a:solidFill>
            <a:schemeClr val="bg1"/>
          </a:solidFill>
          <a:latin typeface="Calibri"/>
          <a:ea typeface="ヒラギノ角ゴ Pro W3" charset="-128"/>
          <a:cs typeface="Calibri"/>
        </a:defRPr>
      </a:lvl3pPr>
      <a:lvl4pPr marL="1600200" indent="-228600" algn="l" defTabSz="457200" rtl="0" eaLnBrk="0" fontAlgn="base" hangingPunct="0">
        <a:spcBef>
          <a:spcPct val="20000"/>
        </a:spcBef>
        <a:spcAft>
          <a:spcPct val="0"/>
        </a:spcAft>
        <a:buFont typeface="Arial" charset="0"/>
        <a:buChar char="–"/>
        <a:defRPr kern="1200">
          <a:solidFill>
            <a:schemeClr val="bg1"/>
          </a:solidFill>
          <a:latin typeface="Calibri"/>
          <a:ea typeface="ヒラギノ角ゴ Pro W3" charset="-128"/>
          <a:cs typeface="Calibri"/>
        </a:defRPr>
      </a:lvl4pPr>
      <a:lvl5pPr marL="2057400" indent="-228600" algn="l" defTabSz="457200" rtl="0" eaLnBrk="0" fontAlgn="base" hangingPunct="0">
        <a:spcBef>
          <a:spcPct val="20000"/>
        </a:spcBef>
        <a:spcAft>
          <a:spcPct val="0"/>
        </a:spcAft>
        <a:buFont typeface="Arial" charset="0"/>
        <a:buChar char="»"/>
        <a:defRPr kern="1200">
          <a:solidFill>
            <a:schemeClr val="bg1"/>
          </a:solidFill>
          <a:latin typeface="Calibri"/>
          <a:ea typeface="ヒラギノ角ゴ Pro W3" charset="-128"/>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bit.ly/2nop1us"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hyperlink" Target="mailto:blah@blah.com" TargetMode="External"/><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mailto:blah@blah.com" TargetMode="Externa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D99C644-4638-8D4D-B856-976C6DE8E30A}"/>
              </a:ext>
            </a:extLst>
          </p:cNvPr>
          <p:cNvSpPr>
            <a:spLocks noGrp="1"/>
          </p:cNvSpPr>
          <p:nvPr>
            <p:ph type="subTitle" idx="1"/>
          </p:nvPr>
        </p:nvSpPr>
        <p:spPr/>
        <p:txBody>
          <a:bodyPr/>
          <a:lstStyle/>
          <a:p>
            <a:r>
              <a:rPr lang="en-US" dirty="0">
                <a:solidFill>
                  <a:schemeClr val="accent6"/>
                </a:solidFill>
              </a:rPr>
              <a:t>Instructor: Teddy Katayama</a:t>
            </a:r>
          </a:p>
          <a:p>
            <a:r>
              <a:rPr lang="en-US" dirty="0">
                <a:solidFill>
                  <a:schemeClr val="accent6"/>
                </a:solidFill>
              </a:rPr>
              <a:t>Supervisor : Dr. Chase Cotton</a:t>
            </a:r>
          </a:p>
          <a:p>
            <a:r>
              <a:rPr lang="en-US" dirty="0">
                <a:solidFill>
                  <a:schemeClr val="accent6"/>
                </a:solidFill>
              </a:rPr>
              <a:t>Department of Electrical and Computer Engineering</a:t>
            </a:r>
          </a:p>
        </p:txBody>
      </p:sp>
      <p:sp>
        <p:nvSpPr>
          <p:cNvPr id="3" name="Content Placeholder 2">
            <a:extLst>
              <a:ext uri="{FF2B5EF4-FFF2-40B4-BE49-F238E27FC236}">
                <a16:creationId xmlns:a16="http://schemas.microsoft.com/office/drawing/2014/main" id="{4957E5C1-F36E-8F43-9D11-37CA75F6C9A2}"/>
              </a:ext>
            </a:extLst>
          </p:cNvPr>
          <p:cNvSpPr>
            <a:spLocks noGrp="1"/>
          </p:cNvSpPr>
          <p:nvPr>
            <p:ph sz="quarter" idx="10"/>
          </p:nvPr>
        </p:nvSpPr>
        <p:spPr/>
        <p:txBody>
          <a:bodyPr/>
          <a:lstStyle/>
          <a:p>
            <a:r>
              <a:rPr lang="en-US" dirty="0"/>
              <a:t>Hacking Web Application</a:t>
            </a:r>
          </a:p>
          <a:p>
            <a:r>
              <a:rPr lang="en-US" dirty="0"/>
              <a:t>Security Vulnerabilities</a:t>
            </a:r>
          </a:p>
        </p:txBody>
      </p:sp>
    </p:spTree>
    <p:extLst>
      <p:ext uri="{BB962C8B-B14F-4D97-AF65-F5344CB8AC3E}">
        <p14:creationId xmlns:p14="http://schemas.microsoft.com/office/powerpoint/2010/main" val="953889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3C3AD-A4EC-8642-99EE-A8D5708A9E71}"/>
              </a:ext>
            </a:extLst>
          </p:cNvPr>
          <p:cNvSpPr>
            <a:spLocks noGrp="1"/>
          </p:cNvSpPr>
          <p:nvPr>
            <p:ph type="title"/>
          </p:nvPr>
        </p:nvSpPr>
        <p:spPr>
          <a:xfrm>
            <a:off x="457200" y="285750"/>
            <a:ext cx="8229600" cy="742950"/>
          </a:xfrm>
        </p:spPr>
        <p:txBody>
          <a:bodyPr/>
          <a:lstStyle/>
          <a:p>
            <a:r>
              <a:rPr lang="en-US" dirty="0"/>
              <a:t>Install Target</a:t>
            </a:r>
          </a:p>
        </p:txBody>
      </p:sp>
      <p:sp>
        <p:nvSpPr>
          <p:cNvPr id="3" name="Content Placeholder 2">
            <a:extLst>
              <a:ext uri="{FF2B5EF4-FFF2-40B4-BE49-F238E27FC236}">
                <a16:creationId xmlns:a16="http://schemas.microsoft.com/office/drawing/2014/main" id="{3DC63148-9941-E14E-A603-F39688A77DAC}"/>
              </a:ext>
            </a:extLst>
          </p:cNvPr>
          <p:cNvSpPr>
            <a:spLocks noGrp="1"/>
          </p:cNvSpPr>
          <p:nvPr>
            <p:ph idx="1"/>
          </p:nvPr>
        </p:nvSpPr>
        <p:spPr>
          <a:xfrm>
            <a:off x="457200" y="895350"/>
            <a:ext cx="8229600" cy="3144837"/>
          </a:xfrm>
        </p:spPr>
        <p:txBody>
          <a:bodyPr/>
          <a:lstStyle/>
          <a:p>
            <a:r>
              <a:rPr lang="en-US" dirty="0"/>
              <a:t>Install Docker</a:t>
            </a:r>
          </a:p>
          <a:p>
            <a:pPr lvl="1">
              <a:buFont typeface="Arial" panose="020B0604020202020204" pitchFamily="34" charset="0"/>
              <a:buChar char="•"/>
            </a:pPr>
            <a:r>
              <a:rPr lang="en-US" b="1" dirty="0">
                <a:latin typeface="Consolas" panose="020B0609020204030204" pitchFamily="49" charset="0"/>
                <a:cs typeface="Consolas" panose="020B0609020204030204" pitchFamily="49" charset="0"/>
              </a:rPr>
              <a:t>curl -L -o </a:t>
            </a:r>
            <a:r>
              <a:rPr lang="en-US" b="1" dirty="0" err="1">
                <a:latin typeface="Consolas" panose="020B0609020204030204" pitchFamily="49" charset="0"/>
                <a:cs typeface="Consolas" panose="020B0609020204030204" pitchFamily="49" charset="0"/>
              </a:rPr>
              <a:t>install_docker.sh</a:t>
            </a:r>
            <a:r>
              <a:rPr lang="en-US" b="1" dirty="0">
                <a:latin typeface="Consolas" panose="020B0609020204030204" pitchFamily="49" charset="0"/>
                <a:cs typeface="Consolas" panose="020B0609020204030204" pitchFamily="49" charset="0"/>
              </a:rPr>
              <a:t> </a:t>
            </a:r>
            <a:r>
              <a:rPr lang="en-US" b="1" dirty="0">
                <a:latin typeface="Consolas" panose="020B0609020204030204" pitchFamily="49" charset="0"/>
                <a:cs typeface="Consolas" panose="020B0609020204030204" pitchFamily="49" charset="0"/>
                <a:hlinkClick r:id="rId2"/>
              </a:rPr>
              <a:t>https://bit.ly/2nop1us</a:t>
            </a:r>
            <a:endParaRPr lang="en-US" b="1" dirty="0">
              <a:latin typeface="Consolas" panose="020B0609020204030204" pitchFamily="49" charset="0"/>
              <a:cs typeface="Consolas" panose="020B0609020204030204" pitchFamily="49" charset="0"/>
            </a:endParaRPr>
          </a:p>
          <a:p>
            <a:pPr lvl="1">
              <a:buFont typeface="Arial" panose="020B0604020202020204" pitchFamily="34" charset="0"/>
              <a:buChar char="•"/>
            </a:pPr>
            <a:r>
              <a:rPr lang="en-US" b="1" dirty="0" err="1">
                <a:latin typeface="Consolas" panose="020B0609020204030204" pitchFamily="49" charset="0"/>
                <a:cs typeface="Consolas" panose="020B0609020204030204" pitchFamily="49" charset="0"/>
              </a:rPr>
              <a:t>chmod</a:t>
            </a:r>
            <a:r>
              <a:rPr lang="en-US" b="1" dirty="0">
                <a:latin typeface="Consolas" panose="020B0609020204030204" pitchFamily="49" charset="0"/>
                <a:cs typeface="Consolas" panose="020B0609020204030204" pitchFamily="49" charset="0"/>
              </a:rPr>
              <a:t> +x </a:t>
            </a:r>
            <a:r>
              <a:rPr lang="en-US" b="1" dirty="0" err="1">
                <a:latin typeface="Consolas" panose="020B0609020204030204" pitchFamily="49" charset="0"/>
                <a:cs typeface="Consolas" panose="020B0609020204030204" pitchFamily="49" charset="0"/>
              </a:rPr>
              <a:t>install_docker.sh</a:t>
            </a:r>
            <a:endParaRPr lang="en-US" b="1" dirty="0">
              <a:latin typeface="Consolas" panose="020B0609020204030204" pitchFamily="49" charset="0"/>
              <a:cs typeface="Consolas" panose="020B0609020204030204" pitchFamily="49" charset="0"/>
            </a:endParaRPr>
          </a:p>
          <a:p>
            <a:pPr lvl="1">
              <a:buFont typeface="Arial" panose="020B0604020202020204" pitchFamily="34" charset="0"/>
              <a:buChar char="•"/>
            </a:pPr>
            <a:r>
              <a:rPr lang="en-US" b="1" dirty="0">
                <a:latin typeface="Consolas" panose="020B0609020204030204" pitchFamily="49" charset="0"/>
                <a:cs typeface="Consolas" panose="020B0609020204030204" pitchFamily="49" charset="0"/>
              </a:rPr>
              <a:t>./</a:t>
            </a:r>
            <a:r>
              <a:rPr lang="en-US" b="1" dirty="0" err="1">
                <a:latin typeface="Consolas" panose="020B0609020204030204" pitchFamily="49" charset="0"/>
                <a:cs typeface="Consolas" panose="020B0609020204030204" pitchFamily="49" charset="0"/>
              </a:rPr>
              <a:t>install_docker.sh</a:t>
            </a:r>
            <a:endParaRPr lang="en-US" b="1" dirty="0">
              <a:latin typeface="Consolas" panose="020B0609020204030204" pitchFamily="49" charset="0"/>
              <a:cs typeface="Consolas" panose="020B0609020204030204" pitchFamily="49" charset="0"/>
            </a:endParaRPr>
          </a:p>
          <a:p>
            <a:pPr lvl="1"/>
            <a:r>
              <a:rPr lang="en-US" b="1" dirty="0">
                <a:latin typeface="Consolas" panose="020B0609020204030204" pitchFamily="49" charset="0"/>
                <a:cs typeface="Consolas" panose="020B0609020204030204" pitchFamily="49" charset="0"/>
              </a:rPr>
              <a:t>docker version</a:t>
            </a:r>
          </a:p>
          <a:p>
            <a:pPr>
              <a:buFont typeface="Arial" panose="020B0604020202020204" pitchFamily="34" charset="0"/>
              <a:buChar char="•"/>
            </a:pPr>
            <a:r>
              <a:rPr lang="en-US" dirty="0">
                <a:latin typeface="+mn-lt"/>
                <a:cs typeface="Consolas" panose="020B0609020204030204" pitchFamily="49" charset="0"/>
              </a:rPr>
              <a:t>Get Juice-Shop</a:t>
            </a:r>
          </a:p>
          <a:p>
            <a:pPr lvl="1">
              <a:buFont typeface="Arial" panose="020B0604020202020204" pitchFamily="34" charset="0"/>
              <a:buChar char="•"/>
            </a:pPr>
            <a:r>
              <a:rPr lang="en-US" b="1" dirty="0">
                <a:latin typeface="Consolas" panose="020B0609020204030204" pitchFamily="49" charset="0"/>
                <a:cs typeface="Consolas" panose="020B0609020204030204" pitchFamily="49" charset="0"/>
              </a:rPr>
              <a:t>docker pull </a:t>
            </a:r>
            <a:r>
              <a:rPr lang="en-US" b="1" dirty="0" err="1">
                <a:latin typeface="Consolas" panose="020B0609020204030204" pitchFamily="49" charset="0"/>
                <a:cs typeface="Consolas" panose="020B0609020204030204" pitchFamily="49" charset="0"/>
              </a:rPr>
              <a:t>bkimminich</a:t>
            </a:r>
            <a:r>
              <a:rPr lang="en-US" b="1" dirty="0">
                <a:latin typeface="Consolas" panose="020B0609020204030204" pitchFamily="49" charset="0"/>
                <a:cs typeface="Consolas" panose="020B0609020204030204" pitchFamily="49" charset="0"/>
              </a:rPr>
              <a:t>/juice-shop</a:t>
            </a:r>
          </a:p>
          <a:p>
            <a:pPr>
              <a:buFont typeface="Arial" panose="020B0604020202020204" pitchFamily="34" charset="0"/>
              <a:buChar char="•"/>
            </a:pPr>
            <a:r>
              <a:rPr lang="en-US" dirty="0">
                <a:latin typeface="+mn-lt"/>
                <a:cs typeface="Consolas" panose="020B0609020204030204" pitchFamily="49" charset="0"/>
              </a:rPr>
              <a:t>Run Web Application</a:t>
            </a:r>
          </a:p>
          <a:p>
            <a:pPr lvl="1">
              <a:buFont typeface="Arial" panose="020B0604020202020204" pitchFamily="34" charset="0"/>
              <a:buChar char="•"/>
            </a:pPr>
            <a:r>
              <a:rPr lang="en-US" b="1" dirty="0">
                <a:latin typeface="Consolas" panose="020B0609020204030204" pitchFamily="49" charset="0"/>
                <a:cs typeface="Consolas" panose="020B0609020204030204" pitchFamily="49" charset="0"/>
              </a:rPr>
              <a:t>docker run --rm -p 3000:3000 </a:t>
            </a:r>
            <a:r>
              <a:rPr lang="en-US" b="1" dirty="0" err="1">
                <a:latin typeface="Consolas" panose="020B0609020204030204" pitchFamily="49" charset="0"/>
                <a:cs typeface="Consolas" panose="020B0609020204030204" pitchFamily="49" charset="0"/>
              </a:rPr>
              <a:t>bkimminich</a:t>
            </a:r>
            <a:r>
              <a:rPr lang="en-US" b="1" dirty="0">
                <a:latin typeface="Consolas" panose="020B0609020204030204" pitchFamily="49" charset="0"/>
                <a:cs typeface="Consolas" panose="020B0609020204030204" pitchFamily="49" charset="0"/>
              </a:rPr>
              <a:t>/juice-shop</a:t>
            </a:r>
          </a:p>
          <a:p>
            <a:pPr>
              <a:buFont typeface="Arial" panose="020B0604020202020204" pitchFamily="34" charset="0"/>
              <a:buChar char="•"/>
            </a:pPr>
            <a:r>
              <a:rPr lang="en-US" dirty="0">
                <a:latin typeface="+mn-lt"/>
                <a:cs typeface="Consolas" panose="020B0609020204030204" pitchFamily="49" charset="0"/>
              </a:rPr>
              <a:t>Juice Shop</a:t>
            </a:r>
          </a:p>
          <a:p>
            <a:pPr lvl="1">
              <a:buFont typeface="Arial" panose="020B0604020202020204" pitchFamily="34" charset="0"/>
              <a:buChar char="•"/>
            </a:pPr>
            <a:r>
              <a:rPr lang="en-US" b="1" dirty="0">
                <a:latin typeface="Consolas" panose="020B0609020204030204" pitchFamily="49" charset="0"/>
                <a:cs typeface="Consolas" panose="020B0609020204030204" pitchFamily="49" charset="0"/>
              </a:rPr>
              <a:t>http://localhost:3000/</a:t>
            </a:r>
          </a:p>
          <a:p>
            <a:pPr marL="0" indent="0">
              <a:buNone/>
            </a:pPr>
            <a:endParaRPr lang="en-US" b="1"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4258E211-F724-124E-9C4D-16A3BB40FD3B}"/>
              </a:ext>
            </a:extLst>
          </p:cNvPr>
          <p:cNvSpPr>
            <a:spLocks noGrp="1"/>
          </p:cNvSpPr>
          <p:nvPr>
            <p:ph type="sldNum" sz="quarter" idx="10"/>
          </p:nvPr>
        </p:nvSpPr>
        <p:spPr/>
        <p:txBody>
          <a:bodyPr/>
          <a:lstStyle/>
          <a:p>
            <a:pPr>
              <a:defRPr/>
            </a:pPr>
            <a:fld id="{67ED70C6-FDCB-5747-9A21-CEFC4DDC4D7F}" type="slidenum">
              <a:rPr lang="en-US" smtClean="0"/>
              <a:pPr>
                <a:defRPr/>
              </a:pPr>
              <a:t>9</a:t>
            </a:fld>
            <a:endParaRPr lang="en-US" dirty="0"/>
          </a:p>
        </p:txBody>
      </p:sp>
    </p:spTree>
    <p:extLst>
      <p:ext uri="{BB962C8B-B14F-4D97-AF65-F5344CB8AC3E}">
        <p14:creationId xmlns:p14="http://schemas.microsoft.com/office/powerpoint/2010/main" val="13525509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DFD5E-5A4B-4D42-B757-CD7AFC367892}"/>
              </a:ext>
            </a:extLst>
          </p:cNvPr>
          <p:cNvSpPr>
            <a:spLocks noGrp="1"/>
          </p:cNvSpPr>
          <p:nvPr>
            <p:ph type="title"/>
          </p:nvPr>
        </p:nvSpPr>
        <p:spPr/>
        <p:txBody>
          <a:bodyPr/>
          <a:lstStyle/>
          <a:p>
            <a:r>
              <a:rPr lang="en-US" dirty="0"/>
              <a:t>OWASP Zed Attack Proxy</a:t>
            </a:r>
          </a:p>
        </p:txBody>
      </p:sp>
      <p:sp>
        <p:nvSpPr>
          <p:cNvPr id="3" name="Content Placeholder 2">
            <a:extLst>
              <a:ext uri="{FF2B5EF4-FFF2-40B4-BE49-F238E27FC236}">
                <a16:creationId xmlns:a16="http://schemas.microsoft.com/office/drawing/2014/main" id="{2EE8DB5A-E83F-9B4D-AB69-7349771EAAD4}"/>
              </a:ext>
            </a:extLst>
          </p:cNvPr>
          <p:cNvSpPr>
            <a:spLocks noGrp="1"/>
          </p:cNvSpPr>
          <p:nvPr>
            <p:ph idx="1"/>
          </p:nvPr>
        </p:nvSpPr>
        <p:spPr/>
        <p:txBody>
          <a:bodyPr/>
          <a:lstStyle/>
          <a:p>
            <a:r>
              <a:rPr lang="en-US" dirty="0"/>
              <a:t>Web Application Vulnerability Scanner</a:t>
            </a:r>
          </a:p>
          <a:p>
            <a:r>
              <a:rPr lang="en-US" b="1" dirty="0" err="1">
                <a:latin typeface="Consolas" panose="020B0609020204030204" pitchFamily="49" charset="0"/>
                <a:cs typeface="Consolas" panose="020B0609020204030204" pitchFamily="49" charset="0"/>
              </a:rPr>
              <a:t>sudo</a:t>
            </a:r>
            <a:r>
              <a:rPr lang="en-US" b="1" dirty="0">
                <a:latin typeface="Consolas" panose="020B0609020204030204" pitchFamily="49" charset="0"/>
                <a:cs typeface="Consolas" panose="020B0609020204030204" pitchFamily="49" charset="0"/>
              </a:rPr>
              <a:t> apt-get install </a:t>
            </a:r>
            <a:r>
              <a:rPr lang="en-US" b="1" dirty="0" err="1">
                <a:latin typeface="Consolas" panose="020B0609020204030204" pitchFamily="49" charset="0"/>
                <a:cs typeface="Consolas" panose="020B0609020204030204" pitchFamily="49" charset="0"/>
              </a:rPr>
              <a:t>zaproxy</a:t>
            </a:r>
            <a:endParaRPr lang="en-US" b="1" dirty="0">
              <a:latin typeface="Consolas" panose="020B0609020204030204" pitchFamily="49" charset="0"/>
              <a:cs typeface="Consolas" panose="020B0609020204030204" pitchFamily="49" charset="0"/>
            </a:endParaRPr>
          </a:p>
          <a:p>
            <a:r>
              <a:rPr lang="en-US" b="1" dirty="0">
                <a:latin typeface="Consolas" panose="020B0609020204030204" pitchFamily="49" charset="0"/>
                <a:cs typeface="Consolas" panose="020B0609020204030204" pitchFamily="49" charset="0"/>
              </a:rPr>
              <a:t>Applications</a:t>
            </a:r>
          </a:p>
          <a:p>
            <a:pPr lvl="1">
              <a:buFont typeface="Arial" panose="020B0604020202020204" pitchFamily="34" charset="0"/>
              <a:buChar char="•"/>
            </a:pPr>
            <a:r>
              <a:rPr lang="en-US" b="1" dirty="0">
                <a:latin typeface="Consolas" panose="020B0609020204030204" pitchFamily="49" charset="0"/>
                <a:cs typeface="Consolas" panose="020B0609020204030204" pitchFamily="49" charset="0"/>
              </a:rPr>
              <a:t>Web Application Analysis</a:t>
            </a:r>
          </a:p>
          <a:p>
            <a:pPr lvl="2"/>
            <a:r>
              <a:rPr lang="en-US" b="1" dirty="0" err="1">
                <a:latin typeface="Consolas" panose="020B0609020204030204" pitchFamily="49" charset="0"/>
                <a:cs typeface="Consolas" panose="020B0609020204030204" pitchFamily="49" charset="0"/>
              </a:rPr>
              <a:t>owasp</a:t>
            </a:r>
            <a:r>
              <a:rPr lang="en-US" b="1" dirty="0">
                <a:latin typeface="Consolas" panose="020B0609020204030204" pitchFamily="49" charset="0"/>
                <a:cs typeface="Consolas" panose="020B0609020204030204" pitchFamily="49" charset="0"/>
              </a:rPr>
              <a:t>-zap</a:t>
            </a:r>
          </a:p>
        </p:txBody>
      </p:sp>
      <p:sp>
        <p:nvSpPr>
          <p:cNvPr id="4" name="Slide Number Placeholder 3">
            <a:extLst>
              <a:ext uri="{FF2B5EF4-FFF2-40B4-BE49-F238E27FC236}">
                <a16:creationId xmlns:a16="http://schemas.microsoft.com/office/drawing/2014/main" id="{0E685885-5D9A-A84D-A849-0BEDCAA2B9D0}"/>
              </a:ext>
            </a:extLst>
          </p:cNvPr>
          <p:cNvSpPr>
            <a:spLocks noGrp="1"/>
          </p:cNvSpPr>
          <p:nvPr>
            <p:ph type="sldNum" sz="quarter" idx="10"/>
          </p:nvPr>
        </p:nvSpPr>
        <p:spPr/>
        <p:txBody>
          <a:bodyPr/>
          <a:lstStyle/>
          <a:p>
            <a:pPr>
              <a:defRPr/>
            </a:pPr>
            <a:fld id="{67ED70C6-FDCB-5747-9A21-CEFC4DDC4D7F}" type="slidenum">
              <a:rPr lang="en-US" smtClean="0"/>
              <a:pPr>
                <a:defRPr/>
              </a:pPr>
              <a:t>10</a:t>
            </a:fld>
            <a:endParaRPr lang="en-US" dirty="0"/>
          </a:p>
        </p:txBody>
      </p:sp>
    </p:spTree>
    <p:extLst>
      <p:ext uri="{BB962C8B-B14F-4D97-AF65-F5344CB8AC3E}">
        <p14:creationId xmlns:p14="http://schemas.microsoft.com/office/powerpoint/2010/main" val="2906098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40A4D-D21F-A14B-9DBC-CA8726932D68}"/>
              </a:ext>
            </a:extLst>
          </p:cNvPr>
          <p:cNvSpPr>
            <a:spLocks noGrp="1"/>
          </p:cNvSpPr>
          <p:nvPr>
            <p:ph type="title"/>
          </p:nvPr>
        </p:nvSpPr>
        <p:spPr/>
        <p:txBody>
          <a:bodyPr/>
          <a:lstStyle/>
          <a:p>
            <a:r>
              <a:rPr lang="en-US" dirty="0"/>
              <a:t>Web hacking Environment</a:t>
            </a:r>
          </a:p>
        </p:txBody>
      </p:sp>
      <p:sp>
        <p:nvSpPr>
          <p:cNvPr id="3" name="Text Placeholder 2">
            <a:extLst>
              <a:ext uri="{FF2B5EF4-FFF2-40B4-BE49-F238E27FC236}">
                <a16:creationId xmlns:a16="http://schemas.microsoft.com/office/drawing/2014/main" id="{83CBDBEC-F37A-8541-8DED-CF580449DD3B}"/>
              </a:ext>
            </a:extLst>
          </p:cNvPr>
          <p:cNvSpPr>
            <a:spLocks noGrp="1"/>
          </p:cNvSpPr>
          <p:nvPr>
            <p:ph type="body" idx="1"/>
          </p:nvPr>
        </p:nvSpPr>
        <p:spPr/>
        <p:txBody>
          <a:bodyPr/>
          <a:lstStyle/>
          <a:p>
            <a:r>
              <a:rPr lang="en-US" dirty="0"/>
              <a:t>Configuration and Setup</a:t>
            </a:r>
          </a:p>
        </p:txBody>
      </p:sp>
      <p:sp>
        <p:nvSpPr>
          <p:cNvPr id="4" name="Slide Number Placeholder 3">
            <a:extLst>
              <a:ext uri="{FF2B5EF4-FFF2-40B4-BE49-F238E27FC236}">
                <a16:creationId xmlns:a16="http://schemas.microsoft.com/office/drawing/2014/main" id="{69850812-E3C8-C242-AF6F-F12401EE7F5F}"/>
              </a:ext>
            </a:extLst>
          </p:cNvPr>
          <p:cNvSpPr>
            <a:spLocks noGrp="1"/>
          </p:cNvSpPr>
          <p:nvPr>
            <p:ph type="sldNum" sz="quarter" idx="10"/>
          </p:nvPr>
        </p:nvSpPr>
        <p:spPr/>
        <p:txBody>
          <a:bodyPr/>
          <a:lstStyle/>
          <a:p>
            <a:pPr>
              <a:defRPr/>
            </a:pPr>
            <a:fld id="{B8643EE7-E1E3-6A41-AED4-ADD0882BF97B}" type="slidenum">
              <a:rPr lang="en-US" smtClean="0"/>
              <a:pPr>
                <a:defRPr/>
              </a:pPr>
              <a:t>11</a:t>
            </a:fld>
            <a:endParaRPr lang="en-US" dirty="0"/>
          </a:p>
        </p:txBody>
      </p:sp>
    </p:spTree>
    <p:extLst>
      <p:ext uri="{BB962C8B-B14F-4D97-AF65-F5344CB8AC3E}">
        <p14:creationId xmlns:p14="http://schemas.microsoft.com/office/powerpoint/2010/main" val="3829317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48B3C66-5E0E-0844-90F3-18E5AAAFC646}"/>
              </a:ext>
            </a:extLst>
          </p:cNvPr>
          <p:cNvSpPr>
            <a:spLocks noGrp="1"/>
          </p:cNvSpPr>
          <p:nvPr>
            <p:ph type="title"/>
          </p:nvPr>
        </p:nvSpPr>
        <p:spPr/>
        <p:txBody>
          <a:bodyPr/>
          <a:lstStyle/>
          <a:p>
            <a:r>
              <a:rPr lang="en-US" dirty="0"/>
              <a:t>OWASP ZAP – Generate SSL Certificate</a:t>
            </a:r>
          </a:p>
        </p:txBody>
      </p:sp>
      <p:pic>
        <p:nvPicPr>
          <p:cNvPr id="11" name="Content Placeholder 10">
            <a:extLst>
              <a:ext uri="{FF2B5EF4-FFF2-40B4-BE49-F238E27FC236}">
                <a16:creationId xmlns:a16="http://schemas.microsoft.com/office/drawing/2014/main" id="{CF3E6879-1E1A-6445-8755-59234415BE1E}"/>
              </a:ext>
            </a:extLst>
          </p:cNvPr>
          <p:cNvPicPr>
            <a:picLocks noGrp="1" noChangeAspect="1"/>
          </p:cNvPicPr>
          <p:nvPr>
            <p:ph sz="half" idx="1"/>
          </p:nvPr>
        </p:nvPicPr>
        <p:blipFill>
          <a:blip r:embed="rId2"/>
          <a:stretch>
            <a:fillRect/>
          </a:stretch>
        </p:blipFill>
        <p:spPr>
          <a:xfrm>
            <a:off x="752521" y="1409700"/>
            <a:ext cx="3447958" cy="2686050"/>
          </a:xfrm>
        </p:spPr>
      </p:pic>
      <p:pic>
        <p:nvPicPr>
          <p:cNvPr id="13" name="Content Placeholder 12">
            <a:extLst>
              <a:ext uri="{FF2B5EF4-FFF2-40B4-BE49-F238E27FC236}">
                <a16:creationId xmlns:a16="http://schemas.microsoft.com/office/drawing/2014/main" id="{C31F7026-0172-2D41-B0F3-7BADC2779A52}"/>
              </a:ext>
            </a:extLst>
          </p:cNvPr>
          <p:cNvPicPr>
            <a:picLocks noGrp="1" noChangeAspect="1"/>
          </p:cNvPicPr>
          <p:nvPr>
            <p:ph sz="half" idx="2"/>
          </p:nvPr>
        </p:nvPicPr>
        <p:blipFill>
          <a:blip r:embed="rId3"/>
          <a:stretch>
            <a:fillRect/>
          </a:stretch>
        </p:blipFill>
        <p:spPr>
          <a:xfrm>
            <a:off x="5058444" y="1409700"/>
            <a:ext cx="3218111" cy="2686050"/>
          </a:xfrm>
        </p:spPr>
      </p:pic>
      <p:sp>
        <p:nvSpPr>
          <p:cNvPr id="6" name="Slide Number Placeholder 5">
            <a:extLst>
              <a:ext uri="{FF2B5EF4-FFF2-40B4-BE49-F238E27FC236}">
                <a16:creationId xmlns:a16="http://schemas.microsoft.com/office/drawing/2014/main" id="{48A9BC73-1518-ED4C-967C-943C0C9DDA58}"/>
              </a:ext>
            </a:extLst>
          </p:cNvPr>
          <p:cNvSpPr>
            <a:spLocks noGrp="1"/>
          </p:cNvSpPr>
          <p:nvPr>
            <p:ph type="sldNum" sz="quarter" idx="10"/>
          </p:nvPr>
        </p:nvSpPr>
        <p:spPr/>
        <p:txBody>
          <a:bodyPr/>
          <a:lstStyle/>
          <a:p>
            <a:pPr>
              <a:defRPr/>
            </a:pPr>
            <a:fld id="{57A9B1A9-890C-8B44-BE90-7CB4395EE4D3}" type="slidenum">
              <a:rPr lang="en-US" smtClean="0"/>
              <a:pPr>
                <a:defRPr/>
              </a:pPr>
              <a:t>12</a:t>
            </a:fld>
            <a:endParaRPr lang="en-US" dirty="0"/>
          </a:p>
        </p:txBody>
      </p:sp>
    </p:spTree>
    <p:extLst>
      <p:ext uri="{BB962C8B-B14F-4D97-AF65-F5344CB8AC3E}">
        <p14:creationId xmlns:p14="http://schemas.microsoft.com/office/powerpoint/2010/main" val="3527542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EC197-357C-0443-AC71-A022BA6D5054}"/>
              </a:ext>
            </a:extLst>
          </p:cNvPr>
          <p:cNvSpPr>
            <a:spLocks noGrp="1"/>
          </p:cNvSpPr>
          <p:nvPr>
            <p:ph type="title"/>
          </p:nvPr>
        </p:nvSpPr>
        <p:spPr/>
        <p:txBody>
          <a:bodyPr/>
          <a:lstStyle/>
          <a:p>
            <a:r>
              <a:rPr lang="en-US" dirty="0"/>
              <a:t>Firefox ESR – Import Certificate</a:t>
            </a:r>
          </a:p>
        </p:txBody>
      </p:sp>
      <p:pic>
        <p:nvPicPr>
          <p:cNvPr id="7" name="Content Placeholder 6">
            <a:extLst>
              <a:ext uri="{FF2B5EF4-FFF2-40B4-BE49-F238E27FC236}">
                <a16:creationId xmlns:a16="http://schemas.microsoft.com/office/drawing/2014/main" id="{EDA33B70-AD88-4E47-A1CB-CDB319C2C033}"/>
              </a:ext>
            </a:extLst>
          </p:cNvPr>
          <p:cNvPicPr>
            <a:picLocks noGrp="1" noChangeAspect="1"/>
          </p:cNvPicPr>
          <p:nvPr>
            <p:ph sz="half" idx="1"/>
          </p:nvPr>
        </p:nvPicPr>
        <p:blipFill>
          <a:blip r:embed="rId2"/>
          <a:stretch>
            <a:fillRect/>
          </a:stretch>
        </p:blipFill>
        <p:spPr>
          <a:xfrm>
            <a:off x="833231" y="1409700"/>
            <a:ext cx="3286537" cy="2686050"/>
          </a:xfrm>
        </p:spPr>
      </p:pic>
      <p:pic>
        <p:nvPicPr>
          <p:cNvPr id="9" name="Content Placeholder 8">
            <a:extLst>
              <a:ext uri="{FF2B5EF4-FFF2-40B4-BE49-F238E27FC236}">
                <a16:creationId xmlns:a16="http://schemas.microsoft.com/office/drawing/2014/main" id="{DA002F0F-6FEA-0644-A1F3-EF0DE28147C1}"/>
              </a:ext>
            </a:extLst>
          </p:cNvPr>
          <p:cNvPicPr>
            <a:picLocks noGrp="1" noChangeAspect="1"/>
          </p:cNvPicPr>
          <p:nvPr>
            <p:ph sz="half" idx="2"/>
          </p:nvPr>
        </p:nvPicPr>
        <p:blipFill>
          <a:blip r:embed="rId3"/>
          <a:stretch>
            <a:fillRect/>
          </a:stretch>
        </p:blipFill>
        <p:spPr>
          <a:xfrm>
            <a:off x="4648200" y="1455962"/>
            <a:ext cx="4038600" cy="2593526"/>
          </a:xfrm>
        </p:spPr>
      </p:pic>
      <p:sp>
        <p:nvSpPr>
          <p:cNvPr id="5" name="Slide Number Placeholder 4">
            <a:extLst>
              <a:ext uri="{FF2B5EF4-FFF2-40B4-BE49-F238E27FC236}">
                <a16:creationId xmlns:a16="http://schemas.microsoft.com/office/drawing/2014/main" id="{B6084608-9741-7642-A673-18FE979D27C9}"/>
              </a:ext>
            </a:extLst>
          </p:cNvPr>
          <p:cNvSpPr>
            <a:spLocks noGrp="1"/>
          </p:cNvSpPr>
          <p:nvPr>
            <p:ph type="sldNum" sz="quarter" idx="10"/>
          </p:nvPr>
        </p:nvSpPr>
        <p:spPr/>
        <p:txBody>
          <a:bodyPr/>
          <a:lstStyle/>
          <a:p>
            <a:pPr>
              <a:defRPr/>
            </a:pPr>
            <a:fld id="{2F8EF95E-660F-6F48-9B3C-B3F93E20ACE1}" type="slidenum">
              <a:rPr lang="en-US" smtClean="0"/>
              <a:pPr>
                <a:defRPr/>
              </a:pPr>
              <a:t>13</a:t>
            </a:fld>
            <a:endParaRPr lang="en-US" dirty="0"/>
          </a:p>
        </p:txBody>
      </p:sp>
    </p:spTree>
    <p:extLst>
      <p:ext uri="{BB962C8B-B14F-4D97-AF65-F5344CB8AC3E}">
        <p14:creationId xmlns:p14="http://schemas.microsoft.com/office/powerpoint/2010/main" val="2772210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3410F-E22A-1F4D-AE51-A149F428152A}"/>
              </a:ext>
            </a:extLst>
          </p:cNvPr>
          <p:cNvSpPr>
            <a:spLocks noGrp="1"/>
          </p:cNvSpPr>
          <p:nvPr>
            <p:ph type="title"/>
          </p:nvPr>
        </p:nvSpPr>
        <p:spPr/>
        <p:txBody>
          <a:bodyPr/>
          <a:lstStyle/>
          <a:p>
            <a:r>
              <a:rPr lang="en-US" dirty="0"/>
              <a:t>Firefox ESR – Import Certificate</a:t>
            </a:r>
          </a:p>
        </p:txBody>
      </p:sp>
      <p:pic>
        <p:nvPicPr>
          <p:cNvPr id="7" name="Content Placeholder 6">
            <a:extLst>
              <a:ext uri="{FF2B5EF4-FFF2-40B4-BE49-F238E27FC236}">
                <a16:creationId xmlns:a16="http://schemas.microsoft.com/office/drawing/2014/main" id="{65646F7C-4D9C-6E43-A9AA-973340DD79BF}"/>
              </a:ext>
            </a:extLst>
          </p:cNvPr>
          <p:cNvPicPr>
            <a:picLocks noGrp="1" noChangeAspect="1"/>
          </p:cNvPicPr>
          <p:nvPr>
            <p:ph sz="half" idx="1"/>
          </p:nvPr>
        </p:nvPicPr>
        <p:blipFill>
          <a:blip r:embed="rId2"/>
          <a:stretch>
            <a:fillRect/>
          </a:stretch>
        </p:blipFill>
        <p:spPr>
          <a:xfrm>
            <a:off x="457200" y="1769880"/>
            <a:ext cx="4038600" cy="1965690"/>
          </a:xfrm>
        </p:spPr>
      </p:pic>
      <p:sp>
        <p:nvSpPr>
          <p:cNvPr id="4" name="Content Placeholder 3">
            <a:extLst>
              <a:ext uri="{FF2B5EF4-FFF2-40B4-BE49-F238E27FC236}">
                <a16:creationId xmlns:a16="http://schemas.microsoft.com/office/drawing/2014/main" id="{3119F320-DD2C-4C46-9452-F372CBA9E005}"/>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31E9A89C-C102-BE42-868A-067B63804B67}"/>
              </a:ext>
            </a:extLst>
          </p:cNvPr>
          <p:cNvSpPr>
            <a:spLocks noGrp="1"/>
          </p:cNvSpPr>
          <p:nvPr>
            <p:ph type="sldNum" sz="quarter" idx="10"/>
          </p:nvPr>
        </p:nvSpPr>
        <p:spPr/>
        <p:txBody>
          <a:bodyPr/>
          <a:lstStyle/>
          <a:p>
            <a:pPr>
              <a:defRPr/>
            </a:pPr>
            <a:fld id="{2F8EF95E-660F-6F48-9B3C-B3F93E20ACE1}" type="slidenum">
              <a:rPr lang="en-US" smtClean="0"/>
              <a:pPr>
                <a:defRPr/>
              </a:pPr>
              <a:t>14</a:t>
            </a:fld>
            <a:endParaRPr lang="en-US" dirty="0"/>
          </a:p>
        </p:txBody>
      </p:sp>
    </p:spTree>
    <p:extLst>
      <p:ext uri="{BB962C8B-B14F-4D97-AF65-F5344CB8AC3E}">
        <p14:creationId xmlns:p14="http://schemas.microsoft.com/office/powerpoint/2010/main" val="4065250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EC879-1DF8-4645-80F9-7874D2279A91}"/>
              </a:ext>
            </a:extLst>
          </p:cNvPr>
          <p:cNvSpPr>
            <a:spLocks noGrp="1"/>
          </p:cNvSpPr>
          <p:nvPr>
            <p:ph type="title"/>
          </p:nvPr>
        </p:nvSpPr>
        <p:spPr/>
        <p:txBody>
          <a:bodyPr/>
          <a:lstStyle/>
          <a:p>
            <a:r>
              <a:rPr lang="en-US" dirty="0"/>
              <a:t>Firefox ESR – Enable Proxy</a:t>
            </a:r>
          </a:p>
        </p:txBody>
      </p:sp>
      <p:pic>
        <p:nvPicPr>
          <p:cNvPr id="7" name="Content Placeholder 6">
            <a:extLst>
              <a:ext uri="{FF2B5EF4-FFF2-40B4-BE49-F238E27FC236}">
                <a16:creationId xmlns:a16="http://schemas.microsoft.com/office/drawing/2014/main" id="{F5A85635-DBC8-164D-97A1-4E25853EC8D6}"/>
              </a:ext>
            </a:extLst>
          </p:cNvPr>
          <p:cNvPicPr>
            <a:picLocks noGrp="1" noChangeAspect="1"/>
          </p:cNvPicPr>
          <p:nvPr>
            <p:ph sz="half" idx="1"/>
          </p:nvPr>
        </p:nvPicPr>
        <p:blipFill>
          <a:blip r:embed="rId2"/>
          <a:stretch>
            <a:fillRect/>
          </a:stretch>
        </p:blipFill>
        <p:spPr>
          <a:xfrm>
            <a:off x="801458" y="1409700"/>
            <a:ext cx="3350084" cy="2686050"/>
          </a:xfrm>
        </p:spPr>
      </p:pic>
      <p:pic>
        <p:nvPicPr>
          <p:cNvPr id="9" name="Content Placeholder 8">
            <a:extLst>
              <a:ext uri="{FF2B5EF4-FFF2-40B4-BE49-F238E27FC236}">
                <a16:creationId xmlns:a16="http://schemas.microsoft.com/office/drawing/2014/main" id="{8CA35777-3262-2148-9BB1-9E6033B8F02D}"/>
              </a:ext>
            </a:extLst>
          </p:cNvPr>
          <p:cNvPicPr>
            <a:picLocks noGrp="1" noChangeAspect="1"/>
          </p:cNvPicPr>
          <p:nvPr>
            <p:ph sz="half" idx="2"/>
          </p:nvPr>
        </p:nvPicPr>
        <p:blipFill>
          <a:blip r:embed="rId3"/>
          <a:stretch>
            <a:fillRect/>
          </a:stretch>
        </p:blipFill>
        <p:spPr>
          <a:xfrm>
            <a:off x="4869649" y="1409700"/>
            <a:ext cx="3595702" cy="2686050"/>
          </a:xfrm>
        </p:spPr>
      </p:pic>
      <p:sp>
        <p:nvSpPr>
          <p:cNvPr id="5" name="Slide Number Placeholder 4">
            <a:extLst>
              <a:ext uri="{FF2B5EF4-FFF2-40B4-BE49-F238E27FC236}">
                <a16:creationId xmlns:a16="http://schemas.microsoft.com/office/drawing/2014/main" id="{E7BD1C0B-2A6C-D74D-A4F9-1788900BD91A}"/>
              </a:ext>
            </a:extLst>
          </p:cNvPr>
          <p:cNvSpPr>
            <a:spLocks noGrp="1"/>
          </p:cNvSpPr>
          <p:nvPr>
            <p:ph type="sldNum" sz="quarter" idx="10"/>
          </p:nvPr>
        </p:nvSpPr>
        <p:spPr/>
        <p:txBody>
          <a:bodyPr/>
          <a:lstStyle/>
          <a:p>
            <a:pPr>
              <a:defRPr/>
            </a:pPr>
            <a:fld id="{2F8EF95E-660F-6F48-9B3C-B3F93E20ACE1}" type="slidenum">
              <a:rPr lang="en-US" smtClean="0"/>
              <a:pPr>
                <a:defRPr/>
              </a:pPr>
              <a:t>15</a:t>
            </a:fld>
            <a:endParaRPr lang="en-US" dirty="0"/>
          </a:p>
        </p:txBody>
      </p:sp>
    </p:spTree>
    <p:extLst>
      <p:ext uri="{BB962C8B-B14F-4D97-AF65-F5344CB8AC3E}">
        <p14:creationId xmlns:p14="http://schemas.microsoft.com/office/powerpoint/2010/main" val="4200156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759C6-C871-2A47-9D3E-ED6EFAB5A5B5}"/>
              </a:ext>
            </a:extLst>
          </p:cNvPr>
          <p:cNvSpPr>
            <a:spLocks noGrp="1"/>
          </p:cNvSpPr>
          <p:nvPr>
            <p:ph type="ctrTitle"/>
          </p:nvPr>
        </p:nvSpPr>
        <p:spPr/>
        <p:txBody>
          <a:bodyPr/>
          <a:lstStyle/>
          <a:p>
            <a:r>
              <a:rPr lang="en-US" dirty="0"/>
              <a:t>OWASP Top 10 </a:t>
            </a:r>
            <a:br>
              <a:rPr lang="en-US" dirty="0"/>
            </a:br>
            <a:r>
              <a:rPr lang="en-US" dirty="0">
                <a:solidFill>
                  <a:srgbClr val="FF0000"/>
                </a:solidFill>
              </a:rPr>
              <a:t>“Most Critical”</a:t>
            </a:r>
            <a:br>
              <a:rPr lang="en-US" dirty="0"/>
            </a:br>
            <a:r>
              <a:rPr lang="en-US" dirty="0"/>
              <a:t>Web Application Security Risks</a:t>
            </a:r>
            <a:br>
              <a:rPr lang="en-US" dirty="0"/>
            </a:br>
            <a:endParaRPr lang="en-US" dirty="0"/>
          </a:p>
        </p:txBody>
      </p:sp>
      <p:sp>
        <p:nvSpPr>
          <p:cNvPr id="3" name="Content Placeholder 2">
            <a:extLst>
              <a:ext uri="{FF2B5EF4-FFF2-40B4-BE49-F238E27FC236}">
                <a16:creationId xmlns:a16="http://schemas.microsoft.com/office/drawing/2014/main" id="{CA1EC125-AE71-E94B-80BE-F533873A7B69}"/>
              </a:ext>
            </a:extLst>
          </p:cNvPr>
          <p:cNvSpPr>
            <a:spLocks noGrp="1"/>
          </p:cNvSpPr>
          <p:nvPr>
            <p:ph type="subTitle" idx="1"/>
          </p:nvPr>
        </p:nvSpPr>
        <p:spPr/>
        <p:txBody>
          <a:bodyPr/>
          <a:lstStyle/>
          <a:p>
            <a:pPr marL="0" indent="0">
              <a:buNone/>
            </a:pPr>
            <a:r>
              <a:rPr lang="en-US" dirty="0"/>
              <a:t>The OWASP Top 10 is a powerful awareness document for web application security. It represents a broad consensus about the most critical security risks to web applications. Project members include a variety of security experts from around the world who have shared their expertise to produce this list.</a:t>
            </a:r>
          </a:p>
        </p:txBody>
      </p:sp>
      <p:sp>
        <p:nvSpPr>
          <p:cNvPr id="4" name="Slide Number Placeholder 3">
            <a:extLst>
              <a:ext uri="{FF2B5EF4-FFF2-40B4-BE49-F238E27FC236}">
                <a16:creationId xmlns:a16="http://schemas.microsoft.com/office/drawing/2014/main" id="{D245DC25-9260-3445-A467-674ED3C2FC84}"/>
              </a:ext>
            </a:extLst>
          </p:cNvPr>
          <p:cNvSpPr>
            <a:spLocks noGrp="1"/>
          </p:cNvSpPr>
          <p:nvPr>
            <p:ph type="sldNum" sz="quarter" idx="4"/>
          </p:nvPr>
        </p:nvSpPr>
        <p:spPr/>
        <p:txBody>
          <a:bodyPr/>
          <a:lstStyle/>
          <a:p>
            <a:pPr>
              <a:defRPr/>
            </a:pPr>
            <a:fld id="{67ED70C6-FDCB-5747-9A21-CEFC4DDC4D7F}" type="slidenum">
              <a:rPr lang="en-US" smtClean="0"/>
              <a:pPr>
                <a:defRPr/>
              </a:pPr>
              <a:t>16</a:t>
            </a:fld>
            <a:endParaRPr lang="en-US" dirty="0"/>
          </a:p>
        </p:txBody>
      </p:sp>
    </p:spTree>
    <p:extLst>
      <p:ext uri="{BB962C8B-B14F-4D97-AF65-F5344CB8AC3E}">
        <p14:creationId xmlns:p14="http://schemas.microsoft.com/office/powerpoint/2010/main" val="29535502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78AE5-5020-7947-BC61-B82AC2467384}"/>
              </a:ext>
            </a:extLst>
          </p:cNvPr>
          <p:cNvSpPr>
            <a:spLocks noGrp="1"/>
          </p:cNvSpPr>
          <p:nvPr>
            <p:ph type="ctrTitle"/>
          </p:nvPr>
        </p:nvSpPr>
        <p:spPr/>
        <p:txBody>
          <a:bodyPr/>
          <a:lstStyle/>
          <a:p>
            <a:r>
              <a:rPr lang="en-US" dirty="0"/>
              <a:t>OWASP Top 10:</a:t>
            </a:r>
            <a:br>
              <a:rPr lang="en-US" dirty="0"/>
            </a:br>
            <a:r>
              <a:rPr lang="en-US" dirty="0"/>
              <a:t>A1 Injection</a:t>
            </a:r>
          </a:p>
        </p:txBody>
      </p:sp>
      <p:sp>
        <p:nvSpPr>
          <p:cNvPr id="3" name="Subtitle 2">
            <a:extLst>
              <a:ext uri="{FF2B5EF4-FFF2-40B4-BE49-F238E27FC236}">
                <a16:creationId xmlns:a16="http://schemas.microsoft.com/office/drawing/2014/main" id="{4616624E-1E83-8A4C-9014-EF3A364EA2AA}"/>
              </a:ext>
            </a:extLst>
          </p:cNvPr>
          <p:cNvSpPr>
            <a:spLocks noGrp="1"/>
          </p:cNvSpPr>
          <p:nvPr>
            <p:ph type="subTitle" idx="1"/>
          </p:nvPr>
        </p:nvSpPr>
        <p:spPr/>
        <p:txBody>
          <a:bodyPr/>
          <a:lstStyle/>
          <a:p>
            <a:r>
              <a:rPr lang="en-US" dirty="0"/>
              <a:t>Allowing untrusted data to be sent</a:t>
            </a:r>
          </a:p>
          <a:p>
            <a:r>
              <a:rPr lang="en-US" dirty="0"/>
              <a:t>As part of a command or query</a:t>
            </a:r>
          </a:p>
        </p:txBody>
      </p:sp>
      <p:sp>
        <p:nvSpPr>
          <p:cNvPr id="4" name="Slide Number Placeholder 3">
            <a:extLst>
              <a:ext uri="{FF2B5EF4-FFF2-40B4-BE49-F238E27FC236}">
                <a16:creationId xmlns:a16="http://schemas.microsoft.com/office/drawing/2014/main" id="{1E5F3118-62BA-7B45-8540-3E9E2F47F4C1}"/>
              </a:ext>
            </a:extLst>
          </p:cNvPr>
          <p:cNvSpPr>
            <a:spLocks noGrp="1"/>
          </p:cNvSpPr>
          <p:nvPr>
            <p:ph type="sldNum" sz="quarter" idx="4"/>
          </p:nvPr>
        </p:nvSpPr>
        <p:spPr/>
        <p:txBody>
          <a:bodyPr/>
          <a:lstStyle/>
          <a:p>
            <a:pPr>
              <a:defRPr/>
            </a:pPr>
            <a:r>
              <a:rPr lang="en-US"/>
              <a:t>1</a:t>
            </a:r>
            <a:endParaRPr lang="en-US" dirty="0"/>
          </a:p>
        </p:txBody>
      </p:sp>
    </p:spTree>
    <p:extLst>
      <p:ext uri="{BB962C8B-B14F-4D97-AF65-F5344CB8AC3E}">
        <p14:creationId xmlns:p14="http://schemas.microsoft.com/office/powerpoint/2010/main" val="19453478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DEEC3-A78E-A44B-8E9C-1445E49FBF26}"/>
              </a:ext>
            </a:extLst>
          </p:cNvPr>
          <p:cNvSpPr>
            <a:spLocks noGrp="1"/>
          </p:cNvSpPr>
          <p:nvPr>
            <p:ph type="title"/>
          </p:nvPr>
        </p:nvSpPr>
        <p:spPr/>
        <p:txBody>
          <a:bodyPr/>
          <a:lstStyle/>
          <a:p>
            <a:r>
              <a:rPr lang="en-US" dirty="0"/>
              <a:t>Injection</a:t>
            </a:r>
          </a:p>
        </p:txBody>
      </p:sp>
      <p:sp>
        <p:nvSpPr>
          <p:cNvPr id="3" name="Content Placeholder 2">
            <a:extLst>
              <a:ext uri="{FF2B5EF4-FFF2-40B4-BE49-F238E27FC236}">
                <a16:creationId xmlns:a16="http://schemas.microsoft.com/office/drawing/2014/main" id="{78315573-DAD9-5D4C-8B95-4CBE598A3235}"/>
              </a:ext>
            </a:extLst>
          </p:cNvPr>
          <p:cNvSpPr>
            <a:spLocks noGrp="1"/>
          </p:cNvSpPr>
          <p:nvPr>
            <p:ph idx="1"/>
          </p:nvPr>
        </p:nvSpPr>
        <p:spPr>
          <a:xfrm>
            <a:off x="3651250" y="514351"/>
            <a:ext cx="5111750" cy="3581400"/>
          </a:xfrm>
        </p:spPr>
        <p:txBody>
          <a:bodyPr/>
          <a:lstStyle/>
          <a:p>
            <a:pPr marL="0" indent="0">
              <a:buNone/>
            </a:pPr>
            <a:r>
              <a:rPr lang="en-US" dirty="0"/>
              <a:t>Attack Vectors</a:t>
            </a:r>
          </a:p>
          <a:p>
            <a:r>
              <a:rPr lang="en-US" sz="2000" dirty="0"/>
              <a:t>Injection flaws occur when an attacker can send hostile data to an interpreter.</a:t>
            </a:r>
          </a:p>
          <a:p>
            <a:r>
              <a:rPr lang="en-US" sz="2000" dirty="0"/>
              <a:t>User-supplied data is not validated, filtered, or sanitized</a:t>
            </a:r>
          </a:p>
          <a:p>
            <a:r>
              <a:rPr lang="en-US" sz="2000" dirty="0"/>
              <a:t>Often found in SQL, LDAP, XPath, or NoSQL queries, OS commands, XML parsers, SMTP headers, expression languages, and ORM queries</a:t>
            </a:r>
          </a:p>
        </p:txBody>
      </p:sp>
      <p:sp>
        <p:nvSpPr>
          <p:cNvPr id="4" name="Text Placeholder 3">
            <a:extLst>
              <a:ext uri="{FF2B5EF4-FFF2-40B4-BE49-F238E27FC236}">
                <a16:creationId xmlns:a16="http://schemas.microsoft.com/office/drawing/2014/main" id="{38F515F7-F615-FF42-9B12-942B1A50C8AD}"/>
              </a:ext>
            </a:extLst>
          </p:cNvPr>
          <p:cNvSpPr>
            <a:spLocks noGrp="1"/>
          </p:cNvSpPr>
          <p:nvPr>
            <p:ph type="body" sz="half" idx="2"/>
          </p:nvPr>
        </p:nvSpPr>
        <p:spPr>
          <a:xfrm>
            <a:off x="457201" y="1657351"/>
            <a:ext cx="2971799" cy="2438400"/>
          </a:xfrm>
        </p:spPr>
        <p:txBody>
          <a:bodyPr/>
          <a:lstStyle/>
          <a:p>
            <a:r>
              <a:rPr lang="en-US" b="1" u="sng" dirty="0"/>
              <a:t>Example Attack Scenario</a:t>
            </a:r>
          </a:p>
          <a:p>
            <a:r>
              <a:rPr lang="en-US" dirty="0"/>
              <a:t>An application uses untrusted data in the construction of the following </a:t>
            </a:r>
            <a:r>
              <a:rPr lang="en-US" dirty="0">
                <a:solidFill>
                  <a:srgbClr val="FF0000"/>
                </a:solidFill>
              </a:rPr>
              <a:t>vulnerable</a:t>
            </a:r>
            <a:r>
              <a:rPr lang="en-US" dirty="0"/>
              <a:t> SQL call: </a:t>
            </a:r>
          </a:p>
          <a:p>
            <a:endParaRPr lang="en-US" dirty="0"/>
          </a:p>
          <a:p>
            <a:r>
              <a:rPr lang="en-US" dirty="0">
                <a:solidFill>
                  <a:srgbClr val="FF0000"/>
                </a:solidFill>
              </a:rPr>
              <a:t>String query = "SELECT * FROM accounts WHERE </a:t>
            </a:r>
            <a:r>
              <a:rPr lang="en-US" dirty="0" err="1">
                <a:solidFill>
                  <a:srgbClr val="FF0000"/>
                </a:solidFill>
              </a:rPr>
              <a:t>custID</a:t>
            </a:r>
            <a:r>
              <a:rPr lang="en-US" dirty="0">
                <a:solidFill>
                  <a:srgbClr val="FF0000"/>
                </a:solidFill>
              </a:rPr>
              <a:t>='" + </a:t>
            </a:r>
            <a:r>
              <a:rPr lang="en-US" dirty="0" err="1">
                <a:solidFill>
                  <a:srgbClr val="FF0000"/>
                </a:solidFill>
              </a:rPr>
              <a:t>request.getParameter</a:t>
            </a:r>
            <a:r>
              <a:rPr lang="en-US" dirty="0">
                <a:solidFill>
                  <a:srgbClr val="FF0000"/>
                </a:solidFill>
              </a:rPr>
              <a:t>(“id”) + ”’”;</a:t>
            </a:r>
            <a:endParaRPr lang="en-US" b="1" dirty="0">
              <a:solidFill>
                <a:srgbClr val="FF0000"/>
              </a:solidFill>
            </a:endParaRPr>
          </a:p>
        </p:txBody>
      </p:sp>
      <p:sp>
        <p:nvSpPr>
          <p:cNvPr id="5" name="Slide Number Placeholder 4">
            <a:extLst>
              <a:ext uri="{FF2B5EF4-FFF2-40B4-BE49-F238E27FC236}">
                <a16:creationId xmlns:a16="http://schemas.microsoft.com/office/drawing/2014/main" id="{9FF1618C-B9B3-6844-8C9C-A79AC3CF5D73}"/>
              </a:ext>
            </a:extLst>
          </p:cNvPr>
          <p:cNvSpPr>
            <a:spLocks noGrp="1"/>
          </p:cNvSpPr>
          <p:nvPr>
            <p:ph type="sldNum" sz="quarter" idx="10"/>
          </p:nvPr>
        </p:nvSpPr>
        <p:spPr/>
        <p:txBody>
          <a:bodyPr/>
          <a:lstStyle/>
          <a:p>
            <a:pPr>
              <a:defRPr/>
            </a:pPr>
            <a:fld id="{0C045864-67DE-844A-AC03-EBD93572A568}" type="slidenum">
              <a:rPr lang="en-US" smtClean="0"/>
              <a:pPr>
                <a:defRPr/>
              </a:pPr>
              <a:t>18</a:t>
            </a:fld>
            <a:endParaRPr lang="en-US" dirty="0"/>
          </a:p>
        </p:txBody>
      </p:sp>
    </p:spTree>
    <p:extLst>
      <p:ext uri="{BB962C8B-B14F-4D97-AF65-F5344CB8AC3E}">
        <p14:creationId xmlns:p14="http://schemas.microsoft.com/office/powerpoint/2010/main" val="677399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24731-5A46-E44B-9920-C96639233FB6}"/>
              </a:ext>
            </a:extLst>
          </p:cNvPr>
          <p:cNvSpPr>
            <a:spLocks noGrp="1"/>
          </p:cNvSpPr>
          <p:nvPr>
            <p:ph type="title"/>
          </p:nvPr>
        </p:nvSpPr>
        <p:spPr/>
        <p:txBody>
          <a:bodyPr/>
          <a:lstStyle/>
          <a:p>
            <a:r>
              <a:rPr lang="en-US" dirty="0"/>
              <a:t>Web Application Security Risks</a:t>
            </a:r>
          </a:p>
        </p:txBody>
      </p:sp>
      <p:pic>
        <p:nvPicPr>
          <p:cNvPr id="14" name="Picture Placeholder 13">
            <a:extLst>
              <a:ext uri="{FF2B5EF4-FFF2-40B4-BE49-F238E27FC236}">
                <a16:creationId xmlns:a16="http://schemas.microsoft.com/office/drawing/2014/main" id="{538D395C-9F68-3B42-9340-E719737B3F9D}"/>
              </a:ext>
            </a:extLst>
          </p:cNvPr>
          <p:cNvPicPr>
            <a:picLocks noGrp="1" noChangeAspect="1"/>
          </p:cNvPicPr>
          <p:nvPr>
            <p:ph type="pic" idx="1"/>
          </p:nvPr>
        </p:nvPicPr>
        <p:blipFill>
          <a:blip r:embed="rId2"/>
          <a:stretch>
            <a:fillRect/>
          </a:stretch>
        </p:blipFill>
        <p:spPr>
          <a:xfrm>
            <a:off x="428317" y="469624"/>
            <a:ext cx="8287365" cy="2947469"/>
          </a:xfrm>
        </p:spPr>
      </p:pic>
      <p:sp>
        <p:nvSpPr>
          <p:cNvPr id="4" name="Text Placeholder 3">
            <a:extLst>
              <a:ext uri="{FF2B5EF4-FFF2-40B4-BE49-F238E27FC236}">
                <a16:creationId xmlns:a16="http://schemas.microsoft.com/office/drawing/2014/main" id="{C35BF7C6-CF2B-E049-8742-67FB3F0787EA}"/>
              </a:ext>
            </a:extLst>
          </p:cNvPr>
          <p:cNvSpPr>
            <a:spLocks noGrp="1"/>
          </p:cNvSpPr>
          <p:nvPr>
            <p:ph type="body" sz="half" idx="2"/>
          </p:nvPr>
        </p:nvSpPr>
        <p:spPr/>
        <p:txBody>
          <a:bodyPr/>
          <a:lstStyle/>
          <a:p>
            <a:r>
              <a:rPr lang="en-US" dirty="0"/>
              <a:t>Attack Flow</a:t>
            </a:r>
          </a:p>
        </p:txBody>
      </p:sp>
      <p:sp>
        <p:nvSpPr>
          <p:cNvPr id="5" name="Slide Number Placeholder 4">
            <a:extLst>
              <a:ext uri="{FF2B5EF4-FFF2-40B4-BE49-F238E27FC236}">
                <a16:creationId xmlns:a16="http://schemas.microsoft.com/office/drawing/2014/main" id="{7782912B-F97C-614E-82F6-AF0B0CB6F54F}"/>
              </a:ext>
            </a:extLst>
          </p:cNvPr>
          <p:cNvSpPr>
            <a:spLocks noGrp="1"/>
          </p:cNvSpPr>
          <p:nvPr>
            <p:ph type="sldNum" sz="quarter" idx="10"/>
          </p:nvPr>
        </p:nvSpPr>
        <p:spPr/>
        <p:txBody>
          <a:bodyPr/>
          <a:lstStyle/>
          <a:p>
            <a:pPr>
              <a:defRPr/>
            </a:pPr>
            <a:fld id="{34742D8B-8594-4B44-80B0-BECC0F075DC4}" type="slidenum">
              <a:rPr lang="en-US" smtClean="0"/>
              <a:pPr>
                <a:defRPr/>
              </a:pPr>
              <a:t>1</a:t>
            </a:fld>
            <a:endParaRPr lang="en-US" dirty="0"/>
          </a:p>
        </p:txBody>
      </p:sp>
    </p:spTree>
    <p:extLst>
      <p:ext uri="{BB962C8B-B14F-4D97-AF65-F5344CB8AC3E}">
        <p14:creationId xmlns:p14="http://schemas.microsoft.com/office/powerpoint/2010/main" val="13589890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9B8D6-B7B5-3F4A-9382-BEC4CF6E54B2}"/>
              </a:ext>
            </a:extLst>
          </p:cNvPr>
          <p:cNvSpPr>
            <a:spLocks noGrp="1"/>
          </p:cNvSpPr>
          <p:nvPr>
            <p:ph type="title"/>
          </p:nvPr>
        </p:nvSpPr>
        <p:spPr/>
        <p:txBody>
          <a:bodyPr/>
          <a:lstStyle/>
          <a:p>
            <a:r>
              <a:rPr lang="en-US" dirty="0"/>
              <a:t>Lab – Injection Attack</a:t>
            </a:r>
          </a:p>
        </p:txBody>
      </p:sp>
      <p:pic>
        <p:nvPicPr>
          <p:cNvPr id="7" name="Content Placeholder 6">
            <a:extLst>
              <a:ext uri="{FF2B5EF4-FFF2-40B4-BE49-F238E27FC236}">
                <a16:creationId xmlns:a16="http://schemas.microsoft.com/office/drawing/2014/main" id="{9EB9FF3A-3A58-8845-A9CF-FC3C15D65EF5}"/>
              </a:ext>
            </a:extLst>
          </p:cNvPr>
          <p:cNvPicPr>
            <a:picLocks noGrp="1" noChangeAspect="1"/>
          </p:cNvPicPr>
          <p:nvPr>
            <p:ph idx="1"/>
          </p:nvPr>
        </p:nvPicPr>
        <p:blipFill>
          <a:blip r:embed="rId2"/>
          <a:stretch>
            <a:fillRect/>
          </a:stretch>
        </p:blipFill>
        <p:spPr>
          <a:xfrm>
            <a:off x="4260461" y="514350"/>
            <a:ext cx="3740927" cy="3581400"/>
          </a:xfrm>
        </p:spPr>
      </p:pic>
      <p:sp>
        <p:nvSpPr>
          <p:cNvPr id="4" name="Text Placeholder 3">
            <a:extLst>
              <a:ext uri="{FF2B5EF4-FFF2-40B4-BE49-F238E27FC236}">
                <a16:creationId xmlns:a16="http://schemas.microsoft.com/office/drawing/2014/main" id="{049C5A99-D798-6546-821E-241545B8235F}"/>
              </a:ext>
            </a:extLst>
          </p:cNvPr>
          <p:cNvSpPr>
            <a:spLocks noGrp="1"/>
          </p:cNvSpPr>
          <p:nvPr>
            <p:ph type="body" sz="half" idx="2"/>
          </p:nvPr>
        </p:nvSpPr>
        <p:spPr/>
        <p:txBody>
          <a:bodyPr/>
          <a:lstStyle/>
          <a:p>
            <a:r>
              <a:rPr lang="en-US" dirty="0"/>
              <a:t>Login with made up credentials</a:t>
            </a:r>
          </a:p>
          <a:p>
            <a:pPr marL="285750" indent="-285750">
              <a:buFont typeface="Arial" panose="020B0604020202020204" pitchFamily="34" charset="0"/>
              <a:buChar char="•"/>
            </a:pPr>
            <a:r>
              <a:rPr lang="en-US" dirty="0">
                <a:hlinkClick r:id="rId3"/>
              </a:rPr>
              <a:t>User: blah@blah.com</a:t>
            </a:r>
            <a:endParaRPr lang="en-US" dirty="0"/>
          </a:p>
          <a:p>
            <a:pPr marL="285750" indent="-285750">
              <a:buFont typeface="Arial" panose="020B0604020202020204" pitchFamily="34" charset="0"/>
              <a:buChar char="•"/>
            </a:pPr>
            <a:r>
              <a:rPr lang="en-US" dirty="0"/>
              <a:t>Pass: blah</a:t>
            </a:r>
          </a:p>
          <a:p>
            <a:endParaRPr lang="en-US" dirty="0"/>
          </a:p>
        </p:txBody>
      </p:sp>
      <p:sp>
        <p:nvSpPr>
          <p:cNvPr id="5" name="Slide Number Placeholder 4">
            <a:extLst>
              <a:ext uri="{FF2B5EF4-FFF2-40B4-BE49-F238E27FC236}">
                <a16:creationId xmlns:a16="http://schemas.microsoft.com/office/drawing/2014/main" id="{943B4B5A-489A-3043-B99A-546B59BEF767}"/>
              </a:ext>
            </a:extLst>
          </p:cNvPr>
          <p:cNvSpPr>
            <a:spLocks noGrp="1"/>
          </p:cNvSpPr>
          <p:nvPr>
            <p:ph type="sldNum" sz="quarter" idx="10"/>
          </p:nvPr>
        </p:nvSpPr>
        <p:spPr/>
        <p:txBody>
          <a:bodyPr/>
          <a:lstStyle/>
          <a:p>
            <a:pPr>
              <a:defRPr/>
            </a:pPr>
            <a:fld id="{0C045864-67DE-844A-AC03-EBD93572A568}" type="slidenum">
              <a:rPr lang="en-US" smtClean="0"/>
              <a:pPr>
                <a:defRPr/>
              </a:pPr>
              <a:t>19</a:t>
            </a:fld>
            <a:endParaRPr lang="en-US" dirty="0"/>
          </a:p>
        </p:txBody>
      </p:sp>
    </p:spTree>
    <p:extLst>
      <p:ext uri="{BB962C8B-B14F-4D97-AF65-F5344CB8AC3E}">
        <p14:creationId xmlns:p14="http://schemas.microsoft.com/office/powerpoint/2010/main" val="2788743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BBE86-BBBB-7641-B2FC-5A999E2782A2}"/>
              </a:ext>
            </a:extLst>
          </p:cNvPr>
          <p:cNvSpPr>
            <a:spLocks noGrp="1"/>
          </p:cNvSpPr>
          <p:nvPr>
            <p:ph type="title"/>
          </p:nvPr>
        </p:nvSpPr>
        <p:spPr/>
        <p:txBody>
          <a:bodyPr/>
          <a:lstStyle/>
          <a:p>
            <a:r>
              <a:rPr lang="en-US" dirty="0"/>
              <a:t>Lab – Injection Attack</a:t>
            </a:r>
          </a:p>
        </p:txBody>
      </p:sp>
      <p:pic>
        <p:nvPicPr>
          <p:cNvPr id="7" name="Content Placeholder 6">
            <a:extLst>
              <a:ext uri="{FF2B5EF4-FFF2-40B4-BE49-F238E27FC236}">
                <a16:creationId xmlns:a16="http://schemas.microsoft.com/office/drawing/2014/main" id="{832573EA-FA1F-3C4B-A714-2AA4F3542499}"/>
              </a:ext>
            </a:extLst>
          </p:cNvPr>
          <p:cNvPicPr>
            <a:picLocks noGrp="1" noChangeAspect="1"/>
          </p:cNvPicPr>
          <p:nvPr>
            <p:ph sz="half" idx="1"/>
          </p:nvPr>
        </p:nvPicPr>
        <p:blipFill>
          <a:blip r:embed="rId2"/>
          <a:stretch>
            <a:fillRect/>
          </a:stretch>
        </p:blipFill>
        <p:spPr>
          <a:xfrm>
            <a:off x="788372" y="1409700"/>
            <a:ext cx="3376255" cy="2686050"/>
          </a:xfrm>
        </p:spPr>
      </p:pic>
      <p:pic>
        <p:nvPicPr>
          <p:cNvPr id="9" name="Content Placeholder 8">
            <a:extLst>
              <a:ext uri="{FF2B5EF4-FFF2-40B4-BE49-F238E27FC236}">
                <a16:creationId xmlns:a16="http://schemas.microsoft.com/office/drawing/2014/main" id="{53FFAAA5-F4BD-DE4E-8B1B-8B4D7B9513F9}"/>
              </a:ext>
            </a:extLst>
          </p:cNvPr>
          <p:cNvPicPr>
            <a:picLocks noGrp="1" noChangeAspect="1"/>
          </p:cNvPicPr>
          <p:nvPr>
            <p:ph sz="half" idx="2"/>
          </p:nvPr>
        </p:nvPicPr>
        <p:blipFill>
          <a:blip r:embed="rId3"/>
          <a:stretch>
            <a:fillRect/>
          </a:stretch>
        </p:blipFill>
        <p:spPr>
          <a:xfrm>
            <a:off x="4979372" y="1409700"/>
            <a:ext cx="3376255" cy="2686050"/>
          </a:xfrm>
        </p:spPr>
      </p:pic>
      <p:sp>
        <p:nvSpPr>
          <p:cNvPr id="5" name="Slide Number Placeholder 4">
            <a:extLst>
              <a:ext uri="{FF2B5EF4-FFF2-40B4-BE49-F238E27FC236}">
                <a16:creationId xmlns:a16="http://schemas.microsoft.com/office/drawing/2014/main" id="{DA9DE734-BCD7-1946-91D7-0773BDD97AEC}"/>
              </a:ext>
            </a:extLst>
          </p:cNvPr>
          <p:cNvSpPr>
            <a:spLocks noGrp="1"/>
          </p:cNvSpPr>
          <p:nvPr>
            <p:ph type="sldNum" sz="quarter" idx="10"/>
          </p:nvPr>
        </p:nvSpPr>
        <p:spPr/>
        <p:txBody>
          <a:bodyPr/>
          <a:lstStyle/>
          <a:p>
            <a:pPr>
              <a:defRPr/>
            </a:pPr>
            <a:fld id="{2F8EF95E-660F-6F48-9B3C-B3F93E20ACE1}" type="slidenum">
              <a:rPr lang="en-US" smtClean="0"/>
              <a:pPr>
                <a:defRPr/>
              </a:pPr>
              <a:t>20</a:t>
            </a:fld>
            <a:endParaRPr lang="en-US" dirty="0"/>
          </a:p>
        </p:txBody>
      </p:sp>
    </p:spTree>
    <p:extLst>
      <p:ext uri="{BB962C8B-B14F-4D97-AF65-F5344CB8AC3E}">
        <p14:creationId xmlns:p14="http://schemas.microsoft.com/office/powerpoint/2010/main" val="23826425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BBE86-BBBB-7641-B2FC-5A999E2782A2}"/>
              </a:ext>
            </a:extLst>
          </p:cNvPr>
          <p:cNvSpPr>
            <a:spLocks noGrp="1"/>
          </p:cNvSpPr>
          <p:nvPr>
            <p:ph type="title"/>
          </p:nvPr>
        </p:nvSpPr>
        <p:spPr/>
        <p:txBody>
          <a:bodyPr/>
          <a:lstStyle/>
          <a:p>
            <a:r>
              <a:rPr lang="en-US" dirty="0"/>
              <a:t>Lab – Injection Attack</a:t>
            </a:r>
          </a:p>
        </p:txBody>
      </p:sp>
      <p:pic>
        <p:nvPicPr>
          <p:cNvPr id="7" name="Content Placeholder 6">
            <a:extLst>
              <a:ext uri="{FF2B5EF4-FFF2-40B4-BE49-F238E27FC236}">
                <a16:creationId xmlns:a16="http://schemas.microsoft.com/office/drawing/2014/main" id="{C514F60E-90E1-7F45-9098-3335CF516AB2}"/>
              </a:ext>
            </a:extLst>
          </p:cNvPr>
          <p:cNvPicPr>
            <a:picLocks noGrp="1" noChangeAspect="1"/>
          </p:cNvPicPr>
          <p:nvPr>
            <p:ph sz="half" idx="1"/>
          </p:nvPr>
        </p:nvPicPr>
        <p:blipFill>
          <a:blip r:embed="rId2"/>
          <a:stretch>
            <a:fillRect/>
          </a:stretch>
        </p:blipFill>
        <p:spPr>
          <a:xfrm>
            <a:off x="788372" y="1409700"/>
            <a:ext cx="3376255" cy="2686050"/>
          </a:xfrm>
        </p:spPr>
      </p:pic>
      <p:pic>
        <p:nvPicPr>
          <p:cNvPr id="9" name="Content Placeholder 8">
            <a:extLst>
              <a:ext uri="{FF2B5EF4-FFF2-40B4-BE49-F238E27FC236}">
                <a16:creationId xmlns:a16="http://schemas.microsoft.com/office/drawing/2014/main" id="{DC339FA6-7901-B443-9EFE-B2828C338647}"/>
              </a:ext>
            </a:extLst>
          </p:cNvPr>
          <p:cNvPicPr>
            <a:picLocks noGrp="1" noChangeAspect="1"/>
          </p:cNvPicPr>
          <p:nvPr>
            <p:ph sz="half" idx="2"/>
          </p:nvPr>
        </p:nvPicPr>
        <p:blipFill>
          <a:blip r:embed="rId3"/>
          <a:stretch>
            <a:fillRect/>
          </a:stretch>
        </p:blipFill>
        <p:spPr>
          <a:xfrm>
            <a:off x="4979372" y="1409700"/>
            <a:ext cx="3376255" cy="2686050"/>
          </a:xfrm>
        </p:spPr>
      </p:pic>
      <p:sp>
        <p:nvSpPr>
          <p:cNvPr id="5" name="Slide Number Placeholder 4">
            <a:extLst>
              <a:ext uri="{FF2B5EF4-FFF2-40B4-BE49-F238E27FC236}">
                <a16:creationId xmlns:a16="http://schemas.microsoft.com/office/drawing/2014/main" id="{DA9DE734-BCD7-1946-91D7-0773BDD97AEC}"/>
              </a:ext>
            </a:extLst>
          </p:cNvPr>
          <p:cNvSpPr>
            <a:spLocks noGrp="1"/>
          </p:cNvSpPr>
          <p:nvPr>
            <p:ph type="sldNum" sz="quarter" idx="10"/>
          </p:nvPr>
        </p:nvSpPr>
        <p:spPr/>
        <p:txBody>
          <a:bodyPr/>
          <a:lstStyle/>
          <a:p>
            <a:pPr>
              <a:defRPr/>
            </a:pPr>
            <a:fld id="{2F8EF95E-660F-6F48-9B3C-B3F93E20ACE1}" type="slidenum">
              <a:rPr lang="en-US" smtClean="0"/>
              <a:pPr>
                <a:defRPr/>
              </a:pPr>
              <a:t>21</a:t>
            </a:fld>
            <a:endParaRPr lang="en-US" dirty="0"/>
          </a:p>
        </p:txBody>
      </p:sp>
    </p:spTree>
    <p:extLst>
      <p:ext uri="{BB962C8B-B14F-4D97-AF65-F5344CB8AC3E}">
        <p14:creationId xmlns:p14="http://schemas.microsoft.com/office/powerpoint/2010/main" val="3900290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78AE5-5020-7947-BC61-B82AC2467384}"/>
              </a:ext>
            </a:extLst>
          </p:cNvPr>
          <p:cNvSpPr>
            <a:spLocks noGrp="1"/>
          </p:cNvSpPr>
          <p:nvPr>
            <p:ph type="ctrTitle"/>
          </p:nvPr>
        </p:nvSpPr>
        <p:spPr/>
        <p:txBody>
          <a:bodyPr/>
          <a:lstStyle/>
          <a:p>
            <a:r>
              <a:rPr lang="en-US" dirty="0"/>
              <a:t>OWASP Top 10:</a:t>
            </a:r>
            <a:br>
              <a:rPr lang="en-US" dirty="0"/>
            </a:br>
            <a:r>
              <a:rPr lang="en-US" dirty="0"/>
              <a:t>Broken Authentication</a:t>
            </a:r>
          </a:p>
        </p:txBody>
      </p:sp>
      <p:sp>
        <p:nvSpPr>
          <p:cNvPr id="3" name="Subtitle 2">
            <a:extLst>
              <a:ext uri="{FF2B5EF4-FFF2-40B4-BE49-F238E27FC236}">
                <a16:creationId xmlns:a16="http://schemas.microsoft.com/office/drawing/2014/main" id="{4616624E-1E83-8A4C-9014-EF3A364EA2AA}"/>
              </a:ext>
            </a:extLst>
          </p:cNvPr>
          <p:cNvSpPr>
            <a:spLocks noGrp="1"/>
          </p:cNvSpPr>
          <p:nvPr>
            <p:ph type="subTitle" idx="1"/>
          </p:nvPr>
        </p:nvSpPr>
        <p:spPr/>
        <p:txBody>
          <a:bodyPr/>
          <a:lstStyle/>
          <a:p>
            <a:r>
              <a:rPr lang="en-US" dirty="0"/>
              <a:t>Incorrectly implemented</a:t>
            </a:r>
          </a:p>
          <a:p>
            <a:r>
              <a:rPr lang="en-US" dirty="0"/>
              <a:t>authentication and session</a:t>
            </a:r>
          </a:p>
          <a:p>
            <a:r>
              <a:rPr lang="en-US" dirty="0"/>
              <a:t>management functions</a:t>
            </a:r>
          </a:p>
        </p:txBody>
      </p:sp>
      <p:sp>
        <p:nvSpPr>
          <p:cNvPr id="4" name="Slide Number Placeholder 3">
            <a:extLst>
              <a:ext uri="{FF2B5EF4-FFF2-40B4-BE49-F238E27FC236}">
                <a16:creationId xmlns:a16="http://schemas.microsoft.com/office/drawing/2014/main" id="{1E5F3118-62BA-7B45-8540-3E9E2F47F4C1}"/>
              </a:ext>
            </a:extLst>
          </p:cNvPr>
          <p:cNvSpPr>
            <a:spLocks noGrp="1"/>
          </p:cNvSpPr>
          <p:nvPr>
            <p:ph type="sldNum" sz="quarter" idx="4"/>
          </p:nvPr>
        </p:nvSpPr>
        <p:spPr/>
        <p:txBody>
          <a:bodyPr/>
          <a:lstStyle/>
          <a:p>
            <a:pPr>
              <a:defRPr/>
            </a:pPr>
            <a:r>
              <a:rPr lang="en-US"/>
              <a:t>1</a:t>
            </a:r>
            <a:endParaRPr lang="en-US" dirty="0"/>
          </a:p>
        </p:txBody>
      </p:sp>
    </p:spTree>
    <p:extLst>
      <p:ext uri="{BB962C8B-B14F-4D97-AF65-F5344CB8AC3E}">
        <p14:creationId xmlns:p14="http://schemas.microsoft.com/office/powerpoint/2010/main" val="3399552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DEEC3-A78E-A44B-8E9C-1445E49FBF26}"/>
              </a:ext>
            </a:extLst>
          </p:cNvPr>
          <p:cNvSpPr>
            <a:spLocks noGrp="1"/>
          </p:cNvSpPr>
          <p:nvPr>
            <p:ph type="title"/>
          </p:nvPr>
        </p:nvSpPr>
        <p:spPr/>
        <p:txBody>
          <a:bodyPr/>
          <a:lstStyle/>
          <a:p>
            <a:r>
              <a:rPr lang="en-US" dirty="0"/>
              <a:t>Broken Authentication</a:t>
            </a:r>
          </a:p>
        </p:txBody>
      </p:sp>
      <p:sp>
        <p:nvSpPr>
          <p:cNvPr id="3" name="Content Placeholder 2">
            <a:extLst>
              <a:ext uri="{FF2B5EF4-FFF2-40B4-BE49-F238E27FC236}">
                <a16:creationId xmlns:a16="http://schemas.microsoft.com/office/drawing/2014/main" id="{78315573-DAD9-5D4C-8B95-4CBE598A3235}"/>
              </a:ext>
            </a:extLst>
          </p:cNvPr>
          <p:cNvSpPr>
            <a:spLocks noGrp="1"/>
          </p:cNvSpPr>
          <p:nvPr>
            <p:ph idx="1"/>
          </p:nvPr>
        </p:nvSpPr>
        <p:spPr/>
        <p:txBody>
          <a:bodyPr/>
          <a:lstStyle/>
          <a:p>
            <a:pPr marL="0" indent="0">
              <a:buNone/>
            </a:pPr>
            <a:r>
              <a:rPr lang="en-US" dirty="0"/>
              <a:t>Attack Vectors</a:t>
            </a:r>
          </a:p>
          <a:p>
            <a:r>
              <a:rPr lang="en-US" sz="2000" dirty="0"/>
              <a:t>Attackers have access to hundreds of millions of valid username and password combinations for credential stuffing, default administrative account lists, automated brute force, and dictionary attack tools.</a:t>
            </a:r>
          </a:p>
          <a:p>
            <a:r>
              <a:rPr lang="en-US" sz="2000" dirty="0"/>
              <a:t>Session management attacks are well understood, particularly in relation to unexpired session tokens.</a:t>
            </a:r>
          </a:p>
        </p:txBody>
      </p:sp>
      <p:sp>
        <p:nvSpPr>
          <p:cNvPr id="4" name="Text Placeholder 3">
            <a:extLst>
              <a:ext uri="{FF2B5EF4-FFF2-40B4-BE49-F238E27FC236}">
                <a16:creationId xmlns:a16="http://schemas.microsoft.com/office/drawing/2014/main" id="{38F515F7-F615-FF42-9B12-942B1A50C8AD}"/>
              </a:ext>
            </a:extLst>
          </p:cNvPr>
          <p:cNvSpPr>
            <a:spLocks noGrp="1"/>
          </p:cNvSpPr>
          <p:nvPr>
            <p:ph type="body" sz="half" idx="2"/>
          </p:nvPr>
        </p:nvSpPr>
        <p:spPr/>
        <p:txBody>
          <a:bodyPr/>
          <a:lstStyle/>
          <a:p>
            <a:r>
              <a:rPr lang="en-US" b="1" u="sng" dirty="0"/>
              <a:t>Example Attack Scenario</a:t>
            </a:r>
          </a:p>
          <a:p>
            <a:r>
              <a:rPr lang="en-US" dirty="0"/>
              <a:t>User credentials are stored without encryption or can be easily guessed.</a:t>
            </a:r>
          </a:p>
          <a:p>
            <a:endParaRPr lang="en-US" dirty="0"/>
          </a:p>
          <a:p>
            <a:r>
              <a:rPr lang="en-US" b="1" dirty="0" err="1">
                <a:solidFill>
                  <a:srgbClr val="FF0000"/>
                </a:solidFill>
                <a:latin typeface="+mn-lt"/>
                <a:cs typeface="Consolas" panose="020B0609020204030204" pitchFamily="49" charset="0"/>
              </a:rPr>
              <a:t>hashcat</a:t>
            </a:r>
            <a:r>
              <a:rPr lang="en-US" b="1" dirty="0">
                <a:solidFill>
                  <a:srgbClr val="FF0000"/>
                </a:solidFill>
                <a:latin typeface="+mn-lt"/>
                <a:cs typeface="Consolas" panose="020B0609020204030204" pitchFamily="49" charset="0"/>
              </a:rPr>
              <a:t> –a0 –m </a:t>
            </a:r>
            <a:r>
              <a:rPr lang="en-US" b="1" dirty="0" err="1">
                <a:solidFill>
                  <a:srgbClr val="FF0000"/>
                </a:solidFill>
                <a:latin typeface="+mn-lt"/>
                <a:cs typeface="Consolas" panose="020B0609020204030204" pitchFamily="49" charset="0"/>
              </a:rPr>
              <a:t>leaked.db</a:t>
            </a:r>
            <a:r>
              <a:rPr lang="en-US" b="1" dirty="0">
                <a:solidFill>
                  <a:srgbClr val="FF0000"/>
                </a:solidFill>
                <a:latin typeface="+mn-lt"/>
                <a:cs typeface="Consolas" panose="020B0609020204030204" pitchFamily="49" charset="0"/>
              </a:rPr>
              <a:t> </a:t>
            </a:r>
            <a:r>
              <a:rPr lang="en-US" b="1" dirty="0" err="1">
                <a:solidFill>
                  <a:srgbClr val="FF0000"/>
                </a:solidFill>
                <a:latin typeface="+mn-lt"/>
                <a:cs typeface="Consolas" panose="020B0609020204030204" pitchFamily="49" charset="0"/>
              </a:rPr>
              <a:t>rockyou.txt</a:t>
            </a:r>
            <a:endParaRPr lang="en-US" b="1" dirty="0">
              <a:latin typeface="+mn-lt"/>
              <a:cs typeface="Consolas" panose="020B0609020204030204" pitchFamily="49" charset="0"/>
            </a:endParaRPr>
          </a:p>
        </p:txBody>
      </p:sp>
      <p:sp>
        <p:nvSpPr>
          <p:cNvPr id="5" name="Slide Number Placeholder 4">
            <a:extLst>
              <a:ext uri="{FF2B5EF4-FFF2-40B4-BE49-F238E27FC236}">
                <a16:creationId xmlns:a16="http://schemas.microsoft.com/office/drawing/2014/main" id="{9FF1618C-B9B3-6844-8C9C-A79AC3CF5D73}"/>
              </a:ext>
            </a:extLst>
          </p:cNvPr>
          <p:cNvSpPr>
            <a:spLocks noGrp="1"/>
          </p:cNvSpPr>
          <p:nvPr>
            <p:ph type="sldNum" sz="quarter" idx="10"/>
          </p:nvPr>
        </p:nvSpPr>
        <p:spPr/>
        <p:txBody>
          <a:bodyPr/>
          <a:lstStyle/>
          <a:p>
            <a:pPr>
              <a:defRPr/>
            </a:pPr>
            <a:fld id="{0C045864-67DE-844A-AC03-EBD93572A568}" type="slidenum">
              <a:rPr lang="en-US" smtClean="0"/>
              <a:pPr>
                <a:defRPr/>
              </a:pPr>
              <a:t>23</a:t>
            </a:fld>
            <a:endParaRPr lang="en-US" dirty="0"/>
          </a:p>
        </p:txBody>
      </p:sp>
    </p:spTree>
    <p:extLst>
      <p:ext uri="{BB962C8B-B14F-4D97-AF65-F5344CB8AC3E}">
        <p14:creationId xmlns:p14="http://schemas.microsoft.com/office/powerpoint/2010/main" val="34787613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DBDA0-3A9E-3042-BFC0-57952C8D6906}"/>
              </a:ext>
            </a:extLst>
          </p:cNvPr>
          <p:cNvSpPr>
            <a:spLocks noGrp="1"/>
          </p:cNvSpPr>
          <p:nvPr>
            <p:ph type="title"/>
          </p:nvPr>
        </p:nvSpPr>
        <p:spPr/>
        <p:txBody>
          <a:bodyPr/>
          <a:lstStyle/>
          <a:p>
            <a:pPr algn="l"/>
            <a:r>
              <a:rPr lang="en-US" dirty="0"/>
              <a:t>Lab – Broken Authentication Attack</a:t>
            </a:r>
          </a:p>
        </p:txBody>
      </p:sp>
      <p:sp>
        <p:nvSpPr>
          <p:cNvPr id="3" name="Content Placeholder 2">
            <a:extLst>
              <a:ext uri="{FF2B5EF4-FFF2-40B4-BE49-F238E27FC236}">
                <a16:creationId xmlns:a16="http://schemas.microsoft.com/office/drawing/2014/main" id="{2E1CF981-491D-0A43-BC58-D1610E1CAF7F}"/>
              </a:ext>
            </a:extLst>
          </p:cNvPr>
          <p:cNvSpPr>
            <a:spLocks noGrp="1"/>
          </p:cNvSpPr>
          <p:nvPr>
            <p:ph sz="half" idx="1"/>
          </p:nvPr>
        </p:nvSpPr>
        <p:spPr/>
        <p:txBody>
          <a:bodyPr/>
          <a:lstStyle/>
          <a:p>
            <a:pPr marL="0" indent="0">
              <a:buNone/>
            </a:pPr>
            <a:r>
              <a:rPr lang="en-US" sz="2000" dirty="0"/>
              <a:t>Login with admin user</a:t>
            </a:r>
          </a:p>
          <a:p>
            <a:pPr marL="285750" indent="-285750">
              <a:buFont typeface="Arial" panose="020B0604020202020204" pitchFamily="34" charset="0"/>
              <a:buChar char="•"/>
            </a:pPr>
            <a:r>
              <a:rPr lang="en-US" sz="2400" dirty="0">
                <a:hlinkClick r:id="rId2"/>
              </a:rPr>
              <a:t>User: </a:t>
            </a:r>
            <a:r>
              <a:rPr lang="en-US" sz="2400" dirty="0" err="1"/>
              <a:t>admin@juice-sh.op</a:t>
            </a:r>
            <a:endParaRPr lang="en-US" sz="2400" dirty="0"/>
          </a:p>
          <a:p>
            <a:pPr marL="285750" indent="-285750">
              <a:buFont typeface="Arial" panose="020B0604020202020204" pitchFamily="34" charset="0"/>
              <a:buChar char="•"/>
            </a:pPr>
            <a:r>
              <a:rPr lang="en-US" sz="2400" dirty="0"/>
              <a:t>Pass: blah</a:t>
            </a:r>
          </a:p>
          <a:p>
            <a:endParaRPr lang="en-US" dirty="0"/>
          </a:p>
        </p:txBody>
      </p:sp>
      <p:pic>
        <p:nvPicPr>
          <p:cNvPr id="7" name="Content Placeholder 6">
            <a:extLst>
              <a:ext uri="{FF2B5EF4-FFF2-40B4-BE49-F238E27FC236}">
                <a16:creationId xmlns:a16="http://schemas.microsoft.com/office/drawing/2014/main" id="{1A2FC954-7AD2-C749-B9D9-30D221F5E98B}"/>
              </a:ext>
            </a:extLst>
          </p:cNvPr>
          <p:cNvPicPr>
            <a:picLocks noGrp="1" noChangeAspect="1"/>
          </p:cNvPicPr>
          <p:nvPr>
            <p:ph sz="half" idx="2"/>
          </p:nvPr>
        </p:nvPicPr>
        <p:blipFill>
          <a:blip r:embed="rId3"/>
          <a:stretch>
            <a:fillRect/>
          </a:stretch>
        </p:blipFill>
        <p:spPr>
          <a:xfrm>
            <a:off x="4979372" y="1409700"/>
            <a:ext cx="3376255" cy="2686050"/>
          </a:xfrm>
        </p:spPr>
      </p:pic>
      <p:sp>
        <p:nvSpPr>
          <p:cNvPr id="5" name="Slide Number Placeholder 4">
            <a:extLst>
              <a:ext uri="{FF2B5EF4-FFF2-40B4-BE49-F238E27FC236}">
                <a16:creationId xmlns:a16="http://schemas.microsoft.com/office/drawing/2014/main" id="{E2072946-1E12-C440-BC6B-6993B93F070C}"/>
              </a:ext>
            </a:extLst>
          </p:cNvPr>
          <p:cNvSpPr>
            <a:spLocks noGrp="1"/>
          </p:cNvSpPr>
          <p:nvPr>
            <p:ph type="sldNum" sz="quarter" idx="10"/>
          </p:nvPr>
        </p:nvSpPr>
        <p:spPr/>
        <p:txBody>
          <a:bodyPr/>
          <a:lstStyle/>
          <a:p>
            <a:pPr>
              <a:defRPr/>
            </a:pPr>
            <a:fld id="{2F8EF95E-660F-6F48-9B3C-B3F93E20ACE1}" type="slidenum">
              <a:rPr lang="en-US" smtClean="0"/>
              <a:pPr>
                <a:defRPr/>
              </a:pPr>
              <a:t>24</a:t>
            </a:fld>
            <a:endParaRPr lang="en-US" dirty="0"/>
          </a:p>
        </p:txBody>
      </p:sp>
    </p:spTree>
    <p:extLst>
      <p:ext uri="{BB962C8B-B14F-4D97-AF65-F5344CB8AC3E}">
        <p14:creationId xmlns:p14="http://schemas.microsoft.com/office/powerpoint/2010/main" val="11267172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BBE86-BBBB-7641-B2FC-5A999E2782A2}"/>
              </a:ext>
            </a:extLst>
          </p:cNvPr>
          <p:cNvSpPr>
            <a:spLocks noGrp="1"/>
          </p:cNvSpPr>
          <p:nvPr>
            <p:ph type="title"/>
          </p:nvPr>
        </p:nvSpPr>
        <p:spPr/>
        <p:txBody>
          <a:bodyPr/>
          <a:lstStyle/>
          <a:p>
            <a:r>
              <a:rPr lang="en-US" dirty="0"/>
              <a:t>Lab – Broken Authentication</a:t>
            </a:r>
          </a:p>
        </p:txBody>
      </p:sp>
      <p:pic>
        <p:nvPicPr>
          <p:cNvPr id="7" name="Content Placeholder 6">
            <a:extLst>
              <a:ext uri="{FF2B5EF4-FFF2-40B4-BE49-F238E27FC236}">
                <a16:creationId xmlns:a16="http://schemas.microsoft.com/office/drawing/2014/main" id="{A9C0163C-909C-5E41-942E-5325464747BE}"/>
              </a:ext>
            </a:extLst>
          </p:cNvPr>
          <p:cNvPicPr>
            <a:picLocks noGrp="1" noChangeAspect="1"/>
          </p:cNvPicPr>
          <p:nvPr>
            <p:ph sz="half" idx="1"/>
          </p:nvPr>
        </p:nvPicPr>
        <p:blipFill>
          <a:blip r:embed="rId2"/>
          <a:stretch>
            <a:fillRect/>
          </a:stretch>
        </p:blipFill>
        <p:spPr>
          <a:xfrm>
            <a:off x="783881" y="1409700"/>
            <a:ext cx="3385238" cy="2686050"/>
          </a:xfrm>
        </p:spPr>
      </p:pic>
      <p:pic>
        <p:nvPicPr>
          <p:cNvPr id="9" name="Content Placeholder 8">
            <a:extLst>
              <a:ext uri="{FF2B5EF4-FFF2-40B4-BE49-F238E27FC236}">
                <a16:creationId xmlns:a16="http://schemas.microsoft.com/office/drawing/2014/main" id="{389EB000-05B0-264E-BA73-6E2F9B93ED3D}"/>
              </a:ext>
            </a:extLst>
          </p:cNvPr>
          <p:cNvPicPr>
            <a:picLocks noGrp="1" noChangeAspect="1"/>
          </p:cNvPicPr>
          <p:nvPr>
            <p:ph sz="half" idx="2"/>
          </p:nvPr>
        </p:nvPicPr>
        <p:blipFill>
          <a:blip r:embed="rId3"/>
          <a:stretch>
            <a:fillRect/>
          </a:stretch>
        </p:blipFill>
        <p:spPr>
          <a:xfrm>
            <a:off x="4974881" y="1409700"/>
            <a:ext cx="3385238" cy="2686050"/>
          </a:xfrm>
        </p:spPr>
      </p:pic>
      <p:sp>
        <p:nvSpPr>
          <p:cNvPr id="5" name="Slide Number Placeholder 4">
            <a:extLst>
              <a:ext uri="{FF2B5EF4-FFF2-40B4-BE49-F238E27FC236}">
                <a16:creationId xmlns:a16="http://schemas.microsoft.com/office/drawing/2014/main" id="{DA9DE734-BCD7-1946-91D7-0773BDD97AEC}"/>
              </a:ext>
            </a:extLst>
          </p:cNvPr>
          <p:cNvSpPr>
            <a:spLocks noGrp="1"/>
          </p:cNvSpPr>
          <p:nvPr>
            <p:ph type="sldNum" sz="quarter" idx="10"/>
          </p:nvPr>
        </p:nvSpPr>
        <p:spPr/>
        <p:txBody>
          <a:bodyPr/>
          <a:lstStyle/>
          <a:p>
            <a:pPr>
              <a:defRPr/>
            </a:pPr>
            <a:fld id="{2F8EF95E-660F-6F48-9B3C-B3F93E20ACE1}" type="slidenum">
              <a:rPr lang="en-US" smtClean="0"/>
              <a:pPr>
                <a:defRPr/>
              </a:pPr>
              <a:t>25</a:t>
            </a:fld>
            <a:endParaRPr lang="en-US" dirty="0"/>
          </a:p>
        </p:txBody>
      </p:sp>
    </p:spTree>
    <p:extLst>
      <p:ext uri="{BB962C8B-B14F-4D97-AF65-F5344CB8AC3E}">
        <p14:creationId xmlns:p14="http://schemas.microsoft.com/office/powerpoint/2010/main" val="32138508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BBE86-BBBB-7641-B2FC-5A999E2782A2}"/>
              </a:ext>
            </a:extLst>
          </p:cNvPr>
          <p:cNvSpPr>
            <a:spLocks noGrp="1"/>
          </p:cNvSpPr>
          <p:nvPr>
            <p:ph type="title"/>
          </p:nvPr>
        </p:nvSpPr>
        <p:spPr/>
        <p:txBody>
          <a:bodyPr/>
          <a:lstStyle/>
          <a:p>
            <a:r>
              <a:rPr lang="en-US" dirty="0"/>
              <a:t>Lab – Broken Authentication</a:t>
            </a:r>
          </a:p>
        </p:txBody>
      </p:sp>
      <p:pic>
        <p:nvPicPr>
          <p:cNvPr id="7" name="Content Placeholder 6">
            <a:extLst>
              <a:ext uri="{FF2B5EF4-FFF2-40B4-BE49-F238E27FC236}">
                <a16:creationId xmlns:a16="http://schemas.microsoft.com/office/drawing/2014/main" id="{7508C34A-9183-E548-947B-339DDEF1EBC3}"/>
              </a:ext>
            </a:extLst>
          </p:cNvPr>
          <p:cNvPicPr>
            <a:picLocks noGrp="1" noChangeAspect="1"/>
          </p:cNvPicPr>
          <p:nvPr>
            <p:ph sz="half" idx="1"/>
          </p:nvPr>
        </p:nvPicPr>
        <p:blipFill>
          <a:blip r:embed="rId2"/>
          <a:stretch>
            <a:fillRect/>
          </a:stretch>
        </p:blipFill>
        <p:spPr>
          <a:xfrm>
            <a:off x="783881" y="1409700"/>
            <a:ext cx="3385238" cy="2686050"/>
          </a:xfrm>
        </p:spPr>
      </p:pic>
      <p:pic>
        <p:nvPicPr>
          <p:cNvPr id="9" name="Content Placeholder 8">
            <a:extLst>
              <a:ext uri="{FF2B5EF4-FFF2-40B4-BE49-F238E27FC236}">
                <a16:creationId xmlns:a16="http://schemas.microsoft.com/office/drawing/2014/main" id="{C1FFF07E-E265-5B40-9D66-6A47CBBCCF8C}"/>
              </a:ext>
            </a:extLst>
          </p:cNvPr>
          <p:cNvPicPr>
            <a:picLocks noGrp="1" noChangeAspect="1"/>
          </p:cNvPicPr>
          <p:nvPr>
            <p:ph sz="half" idx="2"/>
          </p:nvPr>
        </p:nvPicPr>
        <p:blipFill>
          <a:blip r:embed="rId3"/>
          <a:stretch>
            <a:fillRect/>
          </a:stretch>
        </p:blipFill>
        <p:spPr>
          <a:xfrm>
            <a:off x="4985093" y="1409700"/>
            <a:ext cx="3364814" cy="2686050"/>
          </a:xfrm>
        </p:spPr>
      </p:pic>
      <p:sp>
        <p:nvSpPr>
          <p:cNvPr id="5" name="Slide Number Placeholder 4">
            <a:extLst>
              <a:ext uri="{FF2B5EF4-FFF2-40B4-BE49-F238E27FC236}">
                <a16:creationId xmlns:a16="http://schemas.microsoft.com/office/drawing/2014/main" id="{DA9DE734-BCD7-1946-91D7-0773BDD97AEC}"/>
              </a:ext>
            </a:extLst>
          </p:cNvPr>
          <p:cNvSpPr>
            <a:spLocks noGrp="1"/>
          </p:cNvSpPr>
          <p:nvPr>
            <p:ph type="sldNum" sz="quarter" idx="10"/>
          </p:nvPr>
        </p:nvSpPr>
        <p:spPr/>
        <p:txBody>
          <a:bodyPr/>
          <a:lstStyle/>
          <a:p>
            <a:pPr>
              <a:defRPr/>
            </a:pPr>
            <a:fld id="{2F8EF95E-660F-6F48-9B3C-B3F93E20ACE1}" type="slidenum">
              <a:rPr lang="en-US" smtClean="0"/>
              <a:pPr>
                <a:defRPr/>
              </a:pPr>
              <a:t>26</a:t>
            </a:fld>
            <a:endParaRPr lang="en-US" dirty="0"/>
          </a:p>
        </p:txBody>
      </p:sp>
    </p:spTree>
    <p:extLst>
      <p:ext uri="{BB962C8B-B14F-4D97-AF65-F5344CB8AC3E}">
        <p14:creationId xmlns:p14="http://schemas.microsoft.com/office/powerpoint/2010/main" val="15378237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BBE86-BBBB-7641-B2FC-5A999E2782A2}"/>
              </a:ext>
            </a:extLst>
          </p:cNvPr>
          <p:cNvSpPr>
            <a:spLocks noGrp="1"/>
          </p:cNvSpPr>
          <p:nvPr>
            <p:ph type="title"/>
          </p:nvPr>
        </p:nvSpPr>
        <p:spPr/>
        <p:txBody>
          <a:bodyPr/>
          <a:lstStyle/>
          <a:p>
            <a:r>
              <a:rPr lang="en-US" dirty="0"/>
              <a:t>Lab – Broken Authentication</a:t>
            </a:r>
          </a:p>
        </p:txBody>
      </p:sp>
      <p:pic>
        <p:nvPicPr>
          <p:cNvPr id="7" name="Content Placeholder 6">
            <a:extLst>
              <a:ext uri="{FF2B5EF4-FFF2-40B4-BE49-F238E27FC236}">
                <a16:creationId xmlns:a16="http://schemas.microsoft.com/office/drawing/2014/main" id="{31AF8157-D43F-EF4C-A53C-601134652918}"/>
              </a:ext>
            </a:extLst>
          </p:cNvPr>
          <p:cNvPicPr>
            <a:picLocks noGrp="1" noChangeAspect="1"/>
          </p:cNvPicPr>
          <p:nvPr>
            <p:ph sz="half" idx="1"/>
          </p:nvPr>
        </p:nvPicPr>
        <p:blipFill>
          <a:blip r:embed="rId2"/>
          <a:stretch>
            <a:fillRect/>
          </a:stretch>
        </p:blipFill>
        <p:spPr>
          <a:xfrm>
            <a:off x="794093" y="1409700"/>
            <a:ext cx="3364814" cy="2686050"/>
          </a:xfrm>
        </p:spPr>
      </p:pic>
      <p:sp>
        <p:nvSpPr>
          <p:cNvPr id="4" name="Content Placeholder 3">
            <a:extLst>
              <a:ext uri="{FF2B5EF4-FFF2-40B4-BE49-F238E27FC236}">
                <a16:creationId xmlns:a16="http://schemas.microsoft.com/office/drawing/2014/main" id="{8874B04B-92A5-BB43-92DA-E2B5C05C1E91}"/>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DA9DE734-BCD7-1946-91D7-0773BDD97AEC}"/>
              </a:ext>
            </a:extLst>
          </p:cNvPr>
          <p:cNvSpPr>
            <a:spLocks noGrp="1"/>
          </p:cNvSpPr>
          <p:nvPr>
            <p:ph type="sldNum" sz="quarter" idx="10"/>
          </p:nvPr>
        </p:nvSpPr>
        <p:spPr/>
        <p:txBody>
          <a:bodyPr/>
          <a:lstStyle/>
          <a:p>
            <a:pPr>
              <a:defRPr/>
            </a:pPr>
            <a:fld id="{2F8EF95E-660F-6F48-9B3C-B3F93E20ACE1}" type="slidenum">
              <a:rPr lang="en-US" smtClean="0"/>
              <a:pPr>
                <a:defRPr/>
              </a:pPr>
              <a:t>27</a:t>
            </a:fld>
            <a:endParaRPr lang="en-US" dirty="0"/>
          </a:p>
        </p:txBody>
      </p:sp>
    </p:spTree>
    <p:extLst>
      <p:ext uri="{BB962C8B-B14F-4D97-AF65-F5344CB8AC3E}">
        <p14:creationId xmlns:p14="http://schemas.microsoft.com/office/powerpoint/2010/main" val="37060006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78AE5-5020-7947-BC61-B82AC2467384}"/>
              </a:ext>
            </a:extLst>
          </p:cNvPr>
          <p:cNvSpPr>
            <a:spLocks noGrp="1"/>
          </p:cNvSpPr>
          <p:nvPr>
            <p:ph type="ctrTitle"/>
          </p:nvPr>
        </p:nvSpPr>
        <p:spPr/>
        <p:txBody>
          <a:bodyPr/>
          <a:lstStyle/>
          <a:p>
            <a:r>
              <a:rPr lang="en-US" dirty="0"/>
              <a:t>OWASP Top 10:</a:t>
            </a:r>
            <a:br>
              <a:rPr lang="en-US" dirty="0"/>
            </a:br>
            <a:r>
              <a:rPr lang="en-US" dirty="0"/>
              <a:t>Sensitive Data Exposure</a:t>
            </a:r>
          </a:p>
        </p:txBody>
      </p:sp>
      <p:sp>
        <p:nvSpPr>
          <p:cNvPr id="3" name="Subtitle 2">
            <a:extLst>
              <a:ext uri="{FF2B5EF4-FFF2-40B4-BE49-F238E27FC236}">
                <a16:creationId xmlns:a16="http://schemas.microsoft.com/office/drawing/2014/main" id="{4616624E-1E83-8A4C-9014-EF3A364EA2AA}"/>
              </a:ext>
            </a:extLst>
          </p:cNvPr>
          <p:cNvSpPr>
            <a:spLocks noGrp="1"/>
          </p:cNvSpPr>
          <p:nvPr>
            <p:ph type="subTitle" idx="1"/>
          </p:nvPr>
        </p:nvSpPr>
        <p:spPr/>
        <p:txBody>
          <a:bodyPr/>
          <a:lstStyle/>
          <a:p>
            <a:r>
              <a:rPr lang="en-US" dirty="0"/>
              <a:t>Many web technologies weren’t</a:t>
            </a:r>
          </a:p>
          <a:p>
            <a:r>
              <a:rPr lang="en-US" dirty="0"/>
              <a:t>designed to handle financial or</a:t>
            </a:r>
          </a:p>
          <a:p>
            <a:r>
              <a:rPr lang="en-US" dirty="0"/>
              <a:t>personal data transfers</a:t>
            </a:r>
          </a:p>
        </p:txBody>
      </p:sp>
      <p:sp>
        <p:nvSpPr>
          <p:cNvPr id="4" name="Slide Number Placeholder 3">
            <a:extLst>
              <a:ext uri="{FF2B5EF4-FFF2-40B4-BE49-F238E27FC236}">
                <a16:creationId xmlns:a16="http://schemas.microsoft.com/office/drawing/2014/main" id="{1E5F3118-62BA-7B45-8540-3E9E2F47F4C1}"/>
              </a:ext>
            </a:extLst>
          </p:cNvPr>
          <p:cNvSpPr>
            <a:spLocks noGrp="1"/>
          </p:cNvSpPr>
          <p:nvPr>
            <p:ph type="sldNum" sz="quarter" idx="4"/>
          </p:nvPr>
        </p:nvSpPr>
        <p:spPr/>
        <p:txBody>
          <a:bodyPr/>
          <a:lstStyle/>
          <a:p>
            <a:pPr>
              <a:defRPr/>
            </a:pPr>
            <a:r>
              <a:rPr lang="en-US"/>
              <a:t>1</a:t>
            </a:r>
            <a:endParaRPr lang="en-US" dirty="0"/>
          </a:p>
        </p:txBody>
      </p:sp>
    </p:spTree>
    <p:extLst>
      <p:ext uri="{BB962C8B-B14F-4D97-AF65-F5344CB8AC3E}">
        <p14:creationId xmlns:p14="http://schemas.microsoft.com/office/powerpoint/2010/main" val="2411811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28AD9-BA1A-E541-B063-44BFF5DD3C1C}"/>
              </a:ext>
            </a:extLst>
          </p:cNvPr>
          <p:cNvSpPr>
            <a:spLocks noGrp="1"/>
          </p:cNvSpPr>
          <p:nvPr>
            <p:ph type="title"/>
          </p:nvPr>
        </p:nvSpPr>
        <p:spPr/>
        <p:txBody>
          <a:bodyPr/>
          <a:lstStyle/>
          <a:p>
            <a:r>
              <a:rPr lang="en-US" dirty="0"/>
              <a:t>Setup local proxy when in Corporate Network</a:t>
            </a:r>
          </a:p>
        </p:txBody>
      </p:sp>
      <p:sp>
        <p:nvSpPr>
          <p:cNvPr id="3" name="Content Placeholder 2">
            <a:extLst>
              <a:ext uri="{FF2B5EF4-FFF2-40B4-BE49-F238E27FC236}">
                <a16:creationId xmlns:a16="http://schemas.microsoft.com/office/drawing/2014/main" id="{1038C2A0-10C2-624D-9911-54C00D4AC89D}"/>
              </a:ext>
            </a:extLst>
          </p:cNvPr>
          <p:cNvSpPr>
            <a:spLocks noGrp="1"/>
          </p:cNvSpPr>
          <p:nvPr>
            <p:ph idx="1"/>
          </p:nvPr>
        </p:nvSpPr>
        <p:spPr>
          <a:xfrm>
            <a:off x="457200" y="1333500"/>
            <a:ext cx="8229600" cy="3070225"/>
          </a:xfrm>
        </p:spPr>
        <p:txBody>
          <a:bodyPr/>
          <a:lstStyle/>
          <a:p>
            <a:r>
              <a:rPr lang="en-US" dirty="0"/>
              <a:t>Start Tunnel</a:t>
            </a:r>
          </a:p>
          <a:p>
            <a:pPr lvl="1"/>
            <a:r>
              <a:rPr lang="en-US" dirty="0" err="1"/>
              <a:t>sh</a:t>
            </a:r>
            <a:r>
              <a:rPr lang="en-US" dirty="0"/>
              <a:t> –D 9292 –L </a:t>
            </a:r>
            <a:r>
              <a:rPr lang="en-US" dirty="0" err="1"/>
              <a:t>user@remoteserver</a:t>
            </a:r>
            <a:endParaRPr lang="en-US" dirty="0"/>
          </a:p>
          <a:p>
            <a:r>
              <a:rPr lang="en-US" dirty="0"/>
              <a:t>Configure Firefox to use SOCK Proxy</a:t>
            </a:r>
          </a:p>
          <a:p>
            <a:pPr lvl="1"/>
            <a:r>
              <a:rPr lang="en-US" dirty="0"/>
              <a:t>Check box for</a:t>
            </a:r>
            <a:br>
              <a:rPr lang="en-US" dirty="0"/>
            </a:br>
            <a:r>
              <a:rPr lang="en-US" dirty="0"/>
              <a:t>Proxy DNS when using SOCKS v5</a:t>
            </a:r>
          </a:p>
          <a:p>
            <a:r>
              <a:rPr lang="en-US" dirty="0"/>
              <a:t>Have burp use this proxy</a:t>
            </a:r>
          </a:p>
          <a:p>
            <a:endParaRPr lang="en-US" dirty="0"/>
          </a:p>
        </p:txBody>
      </p:sp>
      <p:sp>
        <p:nvSpPr>
          <p:cNvPr id="4" name="Slide Number Placeholder 3">
            <a:extLst>
              <a:ext uri="{FF2B5EF4-FFF2-40B4-BE49-F238E27FC236}">
                <a16:creationId xmlns:a16="http://schemas.microsoft.com/office/drawing/2014/main" id="{A858A73B-04FE-2B4A-B194-D4F384021465}"/>
              </a:ext>
            </a:extLst>
          </p:cNvPr>
          <p:cNvSpPr>
            <a:spLocks noGrp="1"/>
          </p:cNvSpPr>
          <p:nvPr>
            <p:ph type="sldNum" sz="quarter" idx="10"/>
          </p:nvPr>
        </p:nvSpPr>
        <p:spPr/>
        <p:txBody>
          <a:bodyPr/>
          <a:lstStyle/>
          <a:p>
            <a:pPr>
              <a:defRPr/>
            </a:pPr>
            <a:fld id="{67ED70C6-FDCB-5747-9A21-CEFC4DDC4D7F}" type="slidenum">
              <a:rPr lang="en-US" smtClean="0"/>
              <a:pPr>
                <a:defRPr/>
              </a:pPr>
              <a:t>2</a:t>
            </a:fld>
            <a:endParaRPr lang="en-US" dirty="0"/>
          </a:p>
        </p:txBody>
      </p:sp>
      <p:pic>
        <p:nvPicPr>
          <p:cNvPr id="6" name="Picture 5">
            <a:extLst>
              <a:ext uri="{FF2B5EF4-FFF2-40B4-BE49-F238E27FC236}">
                <a16:creationId xmlns:a16="http://schemas.microsoft.com/office/drawing/2014/main" id="{F736E7E9-EEDD-8043-B414-BDCC6EFEE3FF}"/>
              </a:ext>
            </a:extLst>
          </p:cNvPr>
          <p:cNvPicPr>
            <a:picLocks noChangeAspect="1"/>
          </p:cNvPicPr>
          <p:nvPr/>
        </p:nvPicPr>
        <p:blipFill>
          <a:blip r:embed="rId2"/>
          <a:stretch>
            <a:fillRect/>
          </a:stretch>
        </p:blipFill>
        <p:spPr>
          <a:xfrm>
            <a:off x="4572000" y="1501230"/>
            <a:ext cx="3835061" cy="2734764"/>
          </a:xfrm>
          <a:prstGeom prst="rect">
            <a:avLst/>
          </a:prstGeom>
        </p:spPr>
      </p:pic>
    </p:spTree>
    <p:extLst>
      <p:ext uri="{BB962C8B-B14F-4D97-AF65-F5344CB8AC3E}">
        <p14:creationId xmlns:p14="http://schemas.microsoft.com/office/powerpoint/2010/main" val="32295492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DEEC3-A78E-A44B-8E9C-1445E49FBF26}"/>
              </a:ext>
            </a:extLst>
          </p:cNvPr>
          <p:cNvSpPr>
            <a:spLocks noGrp="1"/>
          </p:cNvSpPr>
          <p:nvPr>
            <p:ph type="title"/>
          </p:nvPr>
        </p:nvSpPr>
        <p:spPr/>
        <p:txBody>
          <a:bodyPr/>
          <a:lstStyle/>
          <a:p>
            <a:r>
              <a:rPr lang="en-US" dirty="0"/>
              <a:t>Sensitive Data Exposure</a:t>
            </a:r>
          </a:p>
        </p:txBody>
      </p:sp>
      <p:sp>
        <p:nvSpPr>
          <p:cNvPr id="3" name="Content Placeholder 2">
            <a:extLst>
              <a:ext uri="{FF2B5EF4-FFF2-40B4-BE49-F238E27FC236}">
                <a16:creationId xmlns:a16="http://schemas.microsoft.com/office/drawing/2014/main" id="{78315573-DAD9-5D4C-8B95-4CBE598A3235}"/>
              </a:ext>
            </a:extLst>
          </p:cNvPr>
          <p:cNvSpPr>
            <a:spLocks noGrp="1"/>
          </p:cNvSpPr>
          <p:nvPr>
            <p:ph idx="1"/>
          </p:nvPr>
        </p:nvSpPr>
        <p:spPr/>
        <p:txBody>
          <a:bodyPr/>
          <a:lstStyle/>
          <a:p>
            <a:pPr marL="0" indent="0">
              <a:buNone/>
            </a:pPr>
            <a:r>
              <a:rPr lang="en-US" dirty="0"/>
              <a:t>Security Concerns</a:t>
            </a:r>
          </a:p>
          <a:p>
            <a:r>
              <a:rPr lang="en-US" sz="2000" dirty="0"/>
              <a:t>Most common flaw is simply not encrypting sensitive data (FTP</a:t>
            </a:r>
            <a:r>
              <a:rPr lang="en-US" sz="2000"/>
              <a:t>, HTTP, SMTP).</a:t>
            </a:r>
            <a:endParaRPr lang="en-US" sz="2000" dirty="0"/>
          </a:p>
          <a:p>
            <a:r>
              <a:rPr lang="en-US" sz="2000" dirty="0"/>
              <a:t>Weak key generation and management, and weak algorithm, protocol and cipher usage is common, particularly for weak password hashing storage techniques.</a:t>
            </a:r>
          </a:p>
          <a:p>
            <a:r>
              <a:rPr lang="en-US" sz="2000" dirty="0"/>
              <a:t>For data in transit, server side weaknesses are mainly easy to detect, but hard for data at rest.</a:t>
            </a:r>
          </a:p>
        </p:txBody>
      </p:sp>
      <p:sp>
        <p:nvSpPr>
          <p:cNvPr id="4" name="Text Placeholder 3">
            <a:extLst>
              <a:ext uri="{FF2B5EF4-FFF2-40B4-BE49-F238E27FC236}">
                <a16:creationId xmlns:a16="http://schemas.microsoft.com/office/drawing/2014/main" id="{38F515F7-F615-FF42-9B12-942B1A50C8AD}"/>
              </a:ext>
            </a:extLst>
          </p:cNvPr>
          <p:cNvSpPr>
            <a:spLocks noGrp="1"/>
          </p:cNvSpPr>
          <p:nvPr>
            <p:ph type="body" sz="half" idx="2"/>
          </p:nvPr>
        </p:nvSpPr>
        <p:spPr/>
        <p:txBody>
          <a:bodyPr/>
          <a:lstStyle/>
          <a:p>
            <a:r>
              <a:rPr lang="en-US" b="1" u="sng" dirty="0"/>
              <a:t>Example Attack Scenario</a:t>
            </a:r>
          </a:p>
          <a:p>
            <a:r>
              <a:rPr lang="en-US" dirty="0"/>
              <a:t>An application encrypts credit card numbers in a database using automatic database encryption. However, this data is automatically decrypted when retrieved, allowing an SQL injection flaw to retrieve credit card numbers in clear text.</a:t>
            </a:r>
          </a:p>
          <a:p>
            <a:endParaRPr lang="en-US" b="1" dirty="0"/>
          </a:p>
        </p:txBody>
      </p:sp>
      <p:sp>
        <p:nvSpPr>
          <p:cNvPr id="5" name="Slide Number Placeholder 4">
            <a:extLst>
              <a:ext uri="{FF2B5EF4-FFF2-40B4-BE49-F238E27FC236}">
                <a16:creationId xmlns:a16="http://schemas.microsoft.com/office/drawing/2014/main" id="{9FF1618C-B9B3-6844-8C9C-A79AC3CF5D73}"/>
              </a:ext>
            </a:extLst>
          </p:cNvPr>
          <p:cNvSpPr>
            <a:spLocks noGrp="1"/>
          </p:cNvSpPr>
          <p:nvPr>
            <p:ph type="sldNum" sz="quarter" idx="10"/>
          </p:nvPr>
        </p:nvSpPr>
        <p:spPr/>
        <p:txBody>
          <a:bodyPr/>
          <a:lstStyle/>
          <a:p>
            <a:pPr>
              <a:defRPr/>
            </a:pPr>
            <a:fld id="{0C045864-67DE-844A-AC03-EBD93572A568}" type="slidenum">
              <a:rPr lang="en-US" smtClean="0"/>
              <a:pPr>
                <a:defRPr/>
              </a:pPr>
              <a:t>29</a:t>
            </a:fld>
            <a:endParaRPr lang="en-US" dirty="0"/>
          </a:p>
        </p:txBody>
      </p:sp>
    </p:spTree>
    <p:extLst>
      <p:ext uri="{BB962C8B-B14F-4D97-AF65-F5344CB8AC3E}">
        <p14:creationId xmlns:p14="http://schemas.microsoft.com/office/powerpoint/2010/main" val="40045112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DBDA0-3A9E-3042-BFC0-57952C8D6906}"/>
              </a:ext>
            </a:extLst>
          </p:cNvPr>
          <p:cNvSpPr>
            <a:spLocks noGrp="1"/>
          </p:cNvSpPr>
          <p:nvPr>
            <p:ph type="title"/>
          </p:nvPr>
        </p:nvSpPr>
        <p:spPr/>
        <p:txBody>
          <a:bodyPr/>
          <a:lstStyle/>
          <a:p>
            <a:pPr algn="l"/>
            <a:r>
              <a:rPr lang="en-US" dirty="0"/>
              <a:t>Lab – Sensitive Data Exposure</a:t>
            </a:r>
          </a:p>
        </p:txBody>
      </p:sp>
      <p:sp>
        <p:nvSpPr>
          <p:cNvPr id="3" name="Content Placeholder 2">
            <a:extLst>
              <a:ext uri="{FF2B5EF4-FFF2-40B4-BE49-F238E27FC236}">
                <a16:creationId xmlns:a16="http://schemas.microsoft.com/office/drawing/2014/main" id="{2E1CF981-491D-0A43-BC58-D1610E1CAF7F}"/>
              </a:ext>
            </a:extLst>
          </p:cNvPr>
          <p:cNvSpPr>
            <a:spLocks noGrp="1"/>
          </p:cNvSpPr>
          <p:nvPr>
            <p:ph sz="half" idx="1"/>
          </p:nvPr>
        </p:nvSpPr>
        <p:spPr/>
        <p:txBody>
          <a:bodyPr/>
          <a:lstStyle/>
          <a:p>
            <a:pPr marL="0" indent="0">
              <a:buNone/>
            </a:pPr>
            <a:r>
              <a:rPr lang="en-US" dirty="0"/>
              <a:t>Navigate to: /</a:t>
            </a:r>
            <a:r>
              <a:rPr lang="en-US" dirty="0" err="1"/>
              <a:t>robots.txt</a:t>
            </a:r>
            <a:endParaRPr lang="en-US" dirty="0"/>
          </a:p>
          <a:p>
            <a:r>
              <a:rPr lang="en-US" dirty="0"/>
              <a:t>What is /ftp?</a:t>
            </a:r>
          </a:p>
          <a:p>
            <a:r>
              <a:rPr lang="en-US" dirty="0"/>
              <a:t>Anything interesting there?</a:t>
            </a:r>
          </a:p>
          <a:p>
            <a:pPr marL="0" indent="0">
              <a:buNone/>
            </a:pPr>
            <a:endParaRPr lang="en-US" dirty="0"/>
          </a:p>
          <a:p>
            <a:endParaRPr lang="en-US" dirty="0"/>
          </a:p>
        </p:txBody>
      </p:sp>
      <p:pic>
        <p:nvPicPr>
          <p:cNvPr id="7" name="Content Placeholder 6">
            <a:extLst>
              <a:ext uri="{FF2B5EF4-FFF2-40B4-BE49-F238E27FC236}">
                <a16:creationId xmlns:a16="http://schemas.microsoft.com/office/drawing/2014/main" id="{9331586E-4A26-F749-BFCA-BC21345DEAF3}"/>
              </a:ext>
            </a:extLst>
          </p:cNvPr>
          <p:cNvPicPr>
            <a:picLocks noGrp="1" noChangeAspect="1"/>
          </p:cNvPicPr>
          <p:nvPr>
            <p:ph sz="half" idx="2"/>
          </p:nvPr>
        </p:nvPicPr>
        <p:blipFill>
          <a:blip r:embed="rId2"/>
          <a:stretch>
            <a:fillRect/>
          </a:stretch>
        </p:blipFill>
        <p:spPr>
          <a:xfrm>
            <a:off x="4985093" y="1409700"/>
            <a:ext cx="3364814" cy="2686050"/>
          </a:xfrm>
        </p:spPr>
      </p:pic>
      <p:sp>
        <p:nvSpPr>
          <p:cNvPr id="5" name="Slide Number Placeholder 4">
            <a:extLst>
              <a:ext uri="{FF2B5EF4-FFF2-40B4-BE49-F238E27FC236}">
                <a16:creationId xmlns:a16="http://schemas.microsoft.com/office/drawing/2014/main" id="{E2072946-1E12-C440-BC6B-6993B93F070C}"/>
              </a:ext>
            </a:extLst>
          </p:cNvPr>
          <p:cNvSpPr>
            <a:spLocks noGrp="1"/>
          </p:cNvSpPr>
          <p:nvPr>
            <p:ph type="sldNum" sz="quarter" idx="10"/>
          </p:nvPr>
        </p:nvSpPr>
        <p:spPr/>
        <p:txBody>
          <a:bodyPr/>
          <a:lstStyle/>
          <a:p>
            <a:pPr>
              <a:defRPr/>
            </a:pPr>
            <a:fld id="{2F8EF95E-660F-6F48-9B3C-B3F93E20ACE1}" type="slidenum">
              <a:rPr lang="en-US" smtClean="0"/>
              <a:pPr>
                <a:defRPr/>
              </a:pPr>
              <a:t>30</a:t>
            </a:fld>
            <a:endParaRPr lang="en-US" dirty="0"/>
          </a:p>
        </p:txBody>
      </p:sp>
    </p:spTree>
    <p:extLst>
      <p:ext uri="{BB962C8B-B14F-4D97-AF65-F5344CB8AC3E}">
        <p14:creationId xmlns:p14="http://schemas.microsoft.com/office/powerpoint/2010/main" val="1386634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2F6-641F-9C46-845A-DF85DB898F7B}"/>
              </a:ext>
            </a:extLst>
          </p:cNvPr>
          <p:cNvSpPr>
            <a:spLocks noGrp="1"/>
          </p:cNvSpPr>
          <p:nvPr>
            <p:ph type="title"/>
          </p:nvPr>
        </p:nvSpPr>
        <p:spPr/>
        <p:txBody>
          <a:bodyPr/>
          <a:lstStyle/>
          <a:p>
            <a:r>
              <a:rPr lang="en-US" dirty="0"/>
              <a:t>Lab – Sensitive Data Exposure</a:t>
            </a:r>
          </a:p>
        </p:txBody>
      </p:sp>
      <p:pic>
        <p:nvPicPr>
          <p:cNvPr id="7" name="Content Placeholder 6">
            <a:extLst>
              <a:ext uri="{FF2B5EF4-FFF2-40B4-BE49-F238E27FC236}">
                <a16:creationId xmlns:a16="http://schemas.microsoft.com/office/drawing/2014/main" id="{C193CE58-AAD6-6741-A96F-1C3008171583}"/>
              </a:ext>
            </a:extLst>
          </p:cNvPr>
          <p:cNvPicPr>
            <a:picLocks noGrp="1" noChangeAspect="1"/>
          </p:cNvPicPr>
          <p:nvPr>
            <p:ph sz="half" idx="1"/>
          </p:nvPr>
        </p:nvPicPr>
        <p:blipFill>
          <a:blip r:embed="rId2"/>
          <a:stretch>
            <a:fillRect/>
          </a:stretch>
        </p:blipFill>
        <p:spPr>
          <a:xfrm>
            <a:off x="794093" y="1409700"/>
            <a:ext cx="3364814" cy="2686050"/>
          </a:xfrm>
        </p:spPr>
      </p:pic>
      <p:pic>
        <p:nvPicPr>
          <p:cNvPr id="9" name="Content Placeholder 8">
            <a:extLst>
              <a:ext uri="{FF2B5EF4-FFF2-40B4-BE49-F238E27FC236}">
                <a16:creationId xmlns:a16="http://schemas.microsoft.com/office/drawing/2014/main" id="{67867FF7-449C-8141-97B0-EEA41CE5112F}"/>
              </a:ext>
            </a:extLst>
          </p:cNvPr>
          <p:cNvPicPr>
            <a:picLocks noGrp="1" noChangeAspect="1"/>
          </p:cNvPicPr>
          <p:nvPr>
            <p:ph sz="half" idx="2"/>
          </p:nvPr>
        </p:nvPicPr>
        <p:blipFill>
          <a:blip r:embed="rId3"/>
          <a:stretch>
            <a:fillRect/>
          </a:stretch>
        </p:blipFill>
        <p:spPr>
          <a:xfrm>
            <a:off x="4985093" y="1409700"/>
            <a:ext cx="3364814" cy="2686050"/>
          </a:xfrm>
        </p:spPr>
      </p:pic>
      <p:sp>
        <p:nvSpPr>
          <p:cNvPr id="5" name="Slide Number Placeholder 4">
            <a:extLst>
              <a:ext uri="{FF2B5EF4-FFF2-40B4-BE49-F238E27FC236}">
                <a16:creationId xmlns:a16="http://schemas.microsoft.com/office/drawing/2014/main" id="{BCCCDFAE-B7AE-7D47-9CF5-EA5FD4498DAE}"/>
              </a:ext>
            </a:extLst>
          </p:cNvPr>
          <p:cNvSpPr>
            <a:spLocks noGrp="1"/>
          </p:cNvSpPr>
          <p:nvPr>
            <p:ph type="sldNum" sz="quarter" idx="10"/>
          </p:nvPr>
        </p:nvSpPr>
        <p:spPr/>
        <p:txBody>
          <a:bodyPr/>
          <a:lstStyle/>
          <a:p>
            <a:pPr>
              <a:defRPr/>
            </a:pPr>
            <a:fld id="{2F8EF95E-660F-6F48-9B3C-B3F93E20ACE1}" type="slidenum">
              <a:rPr lang="en-US" smtClean="0"/>
              <a:pPr>
                <a:defRPr/>
              </a:pPr>
              <a:t>31</a:t>
            </a:fld>
            <a:endParaRPr lang="en-US" dirty="0"/>
          </a:p>
        </p:txBody>
      </p:sp>
    </p:spTree>
    <p:extLst>
      <p:ext uri="{BB962C8B-B14F-4D97-AF65-F5344CB8AC3E}">
        <p14:creationId xmlns:p14="http://schemas.microsoft.com/office/powerpoint/2010/main" val="11959125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2F6-641F-9C46-845A-DF85DB898F7B}"/>
              </a:ext>
            </a:extLst>
          </p:cNvPr>
          <p:cNvSpPr>
            <a:spLocks noGrp="1"/>
          </p:cNvSpPr>
          <p:nvPr>
            <p:ph type="title"/>
          </p:nvPr>
        </p:nvSpPr>
        <p:spPr/>
        <p:txBody>
          <a:bodyPr/>
          <a:lstStyle/>
          <a:p>
            <a:r>
              <a:rPr lang="en-US" dirty="0"/>
              <a:t>Lab – Sensitive Data Exposure</a:t>
            </a:r>
          </a:p>
        </p:txBody>
      </p:sp>
      <p:pic>
        <p:nvPicPr>
          <p:cNvPr id="7" name="Content Placeholder 6">
            <a:extLst>
              <a:ext uri="{FF2B5EF4-FFF2-40B4-BE49-F238E27FC236}">
                <a16:creationId xmlns:a16="http://schemas.microsoft.com/office/drawing/2014/main" id="{4321C2C1-28CF-4048-894E-B91101C87F9D}"/>
              </a:ext>
            </a:extLst>
          </p:cNvPr>
          <p:cNvPicPr>
            <a:picLocks noGrp="1" noChangeAspect="1"/>
          </p:cNvPicPr>
          <p:nvPr>
            <p:ph sz="half" idx="1"/>
          </p:nvPr>
        </p:nvPicPr>
        <p:blipFill>
          <a:blip r:embed="rId2"/>
          <a:stretch>
            <a:fillRect/>
          </a:stretch>
        </p:blipFill>
        <p:spPr>
          <a:xfrm>
            <a:off x="794093" y="1409700"/>
            <a:ext cx="3364814" cy="2686050"/>
          </a:xfrm>
        </p:spPr>
      </p:pic>
      <p:pic>
        <p:nvPicPr>
          <p:cNvPr id="9" name="Content Placeholder 8">
            <a:extLst>
              <a:ext uri="{FF2B5EF4-FFF2-40B4-BE49-F238E27FC236}">
                <a16:creationId xmlns:a16="http://schemas.microsoft.com/office/drawing/2014/main" id="{025036B0-9AE7-C442-9576-556EBA470DD1}"/>
              </a:ext>
            </a:extLst>
          </p:cNvPr>
          <p:cNvPicPr>
            <a:picLocks noGrp="1" noChangeAspect="1"/>
          </p:cNvPicPr>
          <p:nvPr>
            <p:ph sz="half" idx="2"/>
          </p:nvPr>
        </p:nvPicPr>
        <p:blipFill>
          <a:blip r:embed="rId3"/>
          <a:stretch>
            <a:fillRect/>
          </a:stretch>
        </p:blipFill>
        <p:spPr>
          <a:xfrm>
            <a:off x="4985093" y="1409700"/>
            <a:ext cx="3364814" cy="2686050"/>
          </a:xfrm>
        </p:spPr>
      </p:pic>
      <p:sp>
        <p:nvSpPr>
          <p:cNvPr id="5" name="Slide Number Placeholder 4">
            <a:extLst>
              <a:ext uri="{FF2B5EF4-FFF2-40B4-BE49-F238E27FC236}">
                <a16:creationId xmlns:a16="http://schemas.microsoft.com/office/drawing/2014/main" id="{BCCCDFAE-B7AE-7D47-9CF5-EA5FD4498DAE}"/>
              </a:ext>
            </a:extLst>
          </p:cNvPr>
          <p:cNvSpPr>
            <a:spLocks noGrp="1"/>
          </p:cNvSpPr>
          <p:nvPr>
            <p:ph type="sldNum" sz="quarter" idx="10"/>
          </p:nvPr>
        </p:nvSpPr>
        <p:spPr/>
        <p:txBody>
          <a:bodyPr/>
          <a:lstStyle/>
          <a:p>
            <a:pPr>
              <a:defRPr/>
            </a:pPr>
            <a:fld id="{2F8EF95E-660F-6F48-9B3C-B3F93E20ACE1}" type="slidenum">
              <a:rPr lang="en-US" smtClean="0"/>
              <a:pPr>
                <a:defRPr/>
              </a:pPr>
              <a:t>32</a:t>
            </a:fld>
            <a:endParaRPr lang="en-US" dirty="0"/>
          </a:p>
        </p:txBody>
      </p:sp>
    </p:spTree>
    <p:extLst>
      <p:ext uri="{BB962C8B-B14F-4D97-AF65-F5344CB8AC3E}">
        <p14:creationId xmlns:p14="http://schemas.microsoft.com/office/powerpoint/2010/main" val="22216522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2F6-641F-9C46-845A-DF85DB898F7B}"/>
              </a:ext>
            </a:extLst>
          </p:cNvPr>
          <p:cNvSpPr>
            <a:spLocks noGrp="1"/>
          </p:cNvSpPr>
          <p:nvPr>
            <p:ph type="title"/>
          </p:nvPr>
        </p:nvSpPr>
        <p:spPr/>
        <p:txBody>
          <a:bodyPr/>
          <a:lstStyle/>
          <a:p>
            <a:r>
              <a:rPr lang="en-US" dirty="0"/>
              <a:t>Lab – Sensitive Data Exposure</a:t>
            </a:r>
          </a:p>
        </p:txBody>
      </p:sp>
      <p:pic>
        <p:nvPicPr>
          <p:cNvPr id="7" name="Content Placeholder 6">
            <a:extLst>
              <a:ext uri="{FF2B5EF4-FFF2-40B4-BE49-F238E27FC236}">
                <a16:creationId xmlns:a16="http://schemas.microsoft.com/office/drawing/2014/main" id="{A4DF9470-EE12-5545-8C78-5BF534A34DE8}"/>
              </a:ext>
            </a:extLst>
          </p:cNvPr>
          <p:cNvPicPr>
            <a:picLocks noGrp="1" noChangeAspect="1"/>
          </p:cNvPicPr>
          <p:nvPr>
            <p:ph sz="half" idx="1"/>
          </p:nvPr>
        </p:nvPicPr>
        <p:blipFill>
          <a:blip r:embed="rId2"/>
          <a:stretch>
            <a:fillRect/>
          </a:stretch>
        </p:blipFill>
        <p:spPr>
          <a:xfrm>
            <a:off x="794093" y="1409700"/>
            <a:ext cx="3364814" cy="2686050"/>
          </a:xfrm>
        </p:spPr>
      </p:pic>
      <p:pic>
        <p:nvPicPr>
          <p:cNvPr id="9" name="Content Placeholder 8">
            <a:extLst>
              <a:ext uri="{FF2B5EF4-FFF2-40B4-BE49-F238E27FC236}">
                <a16:creationId xmlns:a16="http://schemas.microsoft.com/office/drawing/2014/main" id="{DA3EF4BA-97C2-6F49-8243-8FE69647CCD3}"/>
              </a:ext>
            </a:extLst>
          </p:cNvPr>
          <p:cNvPicPr>
            <a:picLocks noGrp="1" noChangeAspect="1"/>
          </p:cNvPicPr>
          <p:nvPr>
            <p:ph sz="half" idx="2"/>
          </p:nvPr>
        </p:nvPicPr>
        <p:blipFill>
          <a:blip r:embed="rId3"/>
          <a:stretch>
            <a:fillRect/>
          </a:stretch>
        </p:blipFill>
        <p:spPr>
          <a:xfrm>
            <a:off x="4985093" y="1409700"/>
            <a:ext cx="3364814" cy="2686050"/>
          </a:xfrm>
        </p:spPr>
      </p:pic>
      <p:sp>
        <p:nvSpPr>
          <p:cNvPr id="5" name="Slide Number Placeholder 4">
            <a:extLst>
              <a:ext uri="{FF2B5EF4-FFF2-40B4-BE49-F238E27FC236}">
                <a16:creationId xmlns:a16="http://schemas.microsoft.com/office/drawing/2014/main" id="{BCCCDFAE-B7AE-7D47-9CF5-EA5FD4498DAE}"/>
              </a:ext>
            </a:extLst>
          </p:cNvPr>
          <p:cNvSpPr>
            <a:spLocks noGrp="1"/>
          </p:cNvSpPr>
          <p:nvPr>
            <p:ph type="sldNum" sz="quarter" idx="10"/>
          </p:nvPr>
        </p:nvSpPr>
        <p:spPr/>
        <p:txBody>
          <a:bodyPr/>
          <a:lstStyle/>
          <a:p>
            <a:pPr>
              <a:defRPr/>
            </a:pPr>
            <a:fld id="{2F8EF95E-660F-6F48-9B3C-B3F93E20ACE1}" type="slidenum">
              <a:rPr lang="en-US" smtClean="0"/>
              <a:pPr>
                <a:defRPr/>
              </a:pPr>
              <a:t>33</a:t>
            </a:fld>
            <a:endParaRPr lang="en-US" dirty="0"/>
          </a:p>
        </p:txBody>
      </p:sp>
    </p:spTree>
    <p:extLst>
      <p:ext uri="{BB962C8B-B14F-4D97-AF65-F5344CB8AC3E}">
        <p14:creationId xmlns:p14="http://schemas.microsoft.com/office/powerpoint/2010/main" val="33739112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2F6-641F-9C46-845A-DF85DB898F7B}"/>
              </a:ext>
            </a:extLst>
          </p:cNvPr>
          <p:cNvSpPr>
            <a:spLocks noGrp="1"/>
          </p:cNvSpPr>
          <p:nvPr>
            <p:ph type="title"/>
          </p:nvPr>
        </p:nvSpPr>
        <p:spPr/>
        <p:txBody>
          <a:bodyPr/>
          <a:lstStyle/>
          <a:p>
            <a:r>
              <a:rPr lang="en-US" dirty="0"/>
              <a:t>Lab – Sensitive Data Exposure</a:t>
            </a:r>
          </a:p>
        </p:txBody>
      </p:sp>
      <p:pic>
        <p:nvPicPr>
          <p:cNvPr id="7" name="Content Placeholder 6">
            <a:extLst>
              <a:ext uri="{FF2B5EF4-FFF2-40B4-BE49-F238E27FC236}">
                <a16:creationId xmlns:a16="http://schemas.microsoft.com/office/drawing/2014/main" id="{770B5F37-1C16-254F-8C0C-766F6E853C36}"/>
              </a:ext>
            </a:extLst>
          </p:cNvPr>
          <p:cNvPicPr>
            <a:picLocks noGrp="1" noChangeAspect="1"/>
          </p:cNvPicPr>
          <p:nvPr>
            <p:ph sz="half" idx="1"/>
          </p:nvPr>
        </p:nvPicPr>
        <p:blipFill>
          <a:blip r:embed="rId2"/>
          <a:stretch>
            <a:fillRect/>
          </a:stretch>
        </p:blipFill>
        <p:spPr>
          <a:xfrm>
            <a:off x="794093" y="1409700"/>
            <a:ext cx="3364814" cy="2686050"/>
          </a:xfrm>
        </p:spPr>
      </p:pic>
      <p:pic>
        <p:nvPicPr>
          <p:cNvPr id="9" name="Content Placeholder 8">
            <a:extLst>
              <a:ext uri="{FF2B5EF4-FFF2-40B4-BE49-F238E27FC236}">
                <a16:creationId xmlns:a16="http://schemas.microsoft.com/office/drawing/2014/main" id="{FCDBC5F4-8DE8-384D-8ECA-0C205EB03CDD}"/>
              </a:ext>
            </a:extLst>
          </p:cNvPr>
          <p:cNvPicPr>
            <a:picLocks noGrp="1" noChangeAspect="1"/>
          </p:cNvPicPr>
          <p:nvPr>
            <p:ph sz="half" idx="2"/>
          </p:nvPr>
        </p:nvPicPr>
        <p:blipFill>
          <a:blip r:embed="rId3"/>
          <a:stretch>
            <a:fillRect/>
          </a:stretch>
        </p:blipFill>
        <p:spPr>
          <a:xfrm>
            <a:off x="4985093" y="1409700"/>
            <a:ext cx="3364814" cy="2686050"/>
          </a:xfrm>
        </p:spPr>
      </p:pic>
      <p:sp>
        <p:nvSpPr>
          <p:cNvPr id="5" name="Slide Number Placeholder 4">
            <a:extLst>
              <a:ext uri="{FF2B5EF4-FFF2-40B4-BE49-F238E27FC236}">
                <a16:creationId xmlns:a16="http://schemas.microsoft.com/office/drawing/2014/main" id="{BCCCDFAE-B7AE-7D47-9CF5-EA5FD4498DAE}"/>
              </a:ext>
            </a:extLst>
          </p:cNvPr>
          <p:cNvSpPr>
            <a:spLocks noGrp="1"/>
          </p:cNvSpPr>
          <p:nvPr>
            <p:ph type="sldNum" sz="quarter" idx="10"/>
          </p:nvPr>
        </p:nvSpPr>
        <p:spPr/>
        <p:txBody>
          <a:bodyPr/>
          <a:lstStyle/>
          <a:p>
            <a:pPr>
              <a:defRPr/>
            </a:pPr>
            <a:fld id="{2F8EF95E-660F-6F48-9B3C-B3F93E20ACE1}" type="slidenum">
              <a:rPr lang="en-US" smtClean="0"/>
              <a:pPr>
                <a:defRPr/>
              </a:pPr>
              <a:t>34</a:t>
            </a:fld>
            <a:endParaRPr lang="en-US" dirty="0"/>
          </a:p>
        </p:txBody>
      </p:sp>
    </p:spTree>
    <p:extLst>
      <p:ext uri="{BB962C8B-B14F-4D97-AF65-F5344CB8AC3E}">
        <p14:creationId xmlns:p14="http://schemas.microsoft.com/office/powerpoint/2010/main" val="35293016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2F6-641F-9C46-845A-DF85DB898F7B}"/>
              </a:ext>
            </a:extLst>
          </p:cNvPr>
          <p:cNvSpPr>
            <a:spLocks noGrp="1"/>
          </p:cNvSpPr>
          <p:nvPr>
            <p:ph type="title"/>
          </p:nvPr>
        </p:nvSpPr>
        <p:spPr/>
        <p:txBody>
          <a:bodyPr/>
          <a:lstStyle/>
          <a:p>
            <a:r>
              <a:rPr lang="en-US" dirty="0"/>
              <a:t>Lab – Sensitive Data Exposure</a:t>
            </a:r>
          </a:p>
        </p:txBody>
      </p:sp>
      <p:pic>
        <p:nvPicPr>
          <p:cNvPr id="7" name="Content Placeholder 6">
            <a:extLst>
              <a:ext uri="{FF2B5EF4-FFF2-40B4-BE49-F238E27FC236}">
                <a16:creationId xmlns:a16="http://schemas.microsoft.com/office/drawing/2014/main" id="{C70058FD-A883-6641-BA3B-45924068D031}"/>
              </a:ext>
            </a:extLst>
          </p:cNvPr>
          <p:cNvPicPr>
            <a:picLocks noGrp="1" noChangeAspect="1"/>
          </p:cNvPicPr>
          <p:nvPr>
            <p:ph sz="half" idx="1"/>
          </p:nvPr>
        </p:nvPicPr>
        <p:blipFill>
          <a:blip r:embed="rId2"/>
          <a:stretch>
            <a:fillRect/>
          </a:stretch>
        </p:blipFill>
        <p:spPr>
          <a:xfrm>
            <a:off x="794093" y="1409700"/>
            <a:ext cx="3364814" cy="2686050"/>
          </a:xfrm>
        </p:spPr>
      </p:pic>
      <p:pic>
        <p:nvPicPr>
          <p:cNvPr id="9" name="Content Placeholder 8">
            <a:extLst>
              <a:ext uri="{FF2B5EF4-FFF2-40B4-BE49-F238E27FC236}">
                <a16:creationId xmlns:a16="http://schemas.microsoft.com/office/drawing/2014/main" id="{91B907E5-EC25-0F49-B536-DDE66019C496}"/>
              </a:ext>
            </a:extLst>
          </p:cNvPr>
          <p:cNvPicPr>
            <a:picLocks noGrp="1" noChangeAspect="1"/>
          </p:cNvPicPr>
          <p:nvPr>
            <p:ph sz="half" idx="2"/>
          </p:nvPr>
        </p:nvPicPr>
        <p:blipFill>
          <a:blip r:embed="rId3"/>
          <a:stretch>
            <a:fillRect/>
          </a:stretch>
        </p:blipFill>
        <p:spPr>
          <a:xfrm>
            <a:off x="4985093" y="1409700"/>
            <a:ext cx="3364814" cy="2686050"/>
          </a:xfrm>
        </p:spPr>
      </p:pic>
      <p:sp>
        <p:nvSpPr>
          <p:cNvPr id="5" name="Slide Number Placeholder 4">
            <a:extLst>
              <a:ext uri="{FF2B5EF4-FFF2-40B4-BE49-F238E27FC236}">
                <a16:creationId xmlns:a16="http://schemas.microsoft.com/office/drawing/2014/main" id="{BCCCDFAE-B7AE-7D47-9CF5-EA5FD4498DAE}"/>
              </a:ext>
            </a:extLst>
          </p:cNvPr>
          <p:cNvSpPr>
            <a:spLocks noGrp="1"/>
          </p:cNvSpPr>
          <p:nvPr>
            <p:ph type="sldNum" sz="quarter" idx="10"/>
          </p:nvPr>
        </p:nvSpPr>
        <p:spPr/>
        <p:txBody>
          <a:bodyPr/>
          <a:lstStyle/>
          <a:p>
            <a:pPr>
              <a:defRPr/>
            </a:pPr>
            <a:fld id="{2F8EF95E-660F-6F48-9B3C-B3F93E20ACE1}" type="slidenum">
              <a:rPr lang="en-US" smtClean="0"/>
              <a:pPr>
                <a:defRPr/>
              </a:pPr>
              <a:t>35</a:t>
            </a:fld>
            <a:endParaRPr lang="en-US" dirty="0"/>
          </a:p>
        </p:txBody>
      </p:sp>
    </p:spTree>
    <p:extLst>
      <p:ext uri="{BB962C8B-B14F-4D97-AF65-F5344CB8AC3E}">
        <p14:creationId xmlns:p14="http://schemas.microsoft.com/office/powerpoint/2010/main" val="30731055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2F6-641F-9C46-845A-DF85DB898F7B}"/>
              </a:ext>
            </a:extLst>
          </p:cNvPr>
          <p:cNvSpPr>
            <a:spLocks noGrp="1"/>
          </p:cNvSpPr>
          <p:nvPr>
            <p:ph type="title"/>
          </p:nvPr>
        </p:nvSpPr>
        <p:spPr/>
        <p:txBody>
          <a:bodyPr/>
          <a:lstStyle/>
          <a:p>
            <a:r>
              <a:rPr lang="en-US" dirty="0"/>
              <a:t>Lab – Sensitive Data Exposure</a:t>
            </a:r>
          </a:p>
        </p:txBody>
      </p:sp>
      <p:pic>
        <p:nvPicPr>
          <p:cNvPr id="7" name="Content Placeholder 6">
            <a:extLst>
              <a:ext uri="{FF2B5EF4-FFF2-40B4-BE49-F238E27FC236}">
                <a16:creationId xmlns:a16="http://schemas.microsoft.com/office/drawing/2014/main" id="{A282AA5A-0957-6D42-9A13-7073DFE28D1D}"/>
              </a:ext>
            </a:extLst>
          </p:cNvPr>
          <p:cNvPicPr>
            <a:picLocks noGrp="1" noChangeAspect="1"/>
          </p:cNvPicPr>
          <p:nvPr>
            <p:ph sz="half" idx="1"/>
          </p:nvPr>
        </p:nvPicPr>
        <p:blipFill>
          <a:blip r:embed="rId2"/>
          <a:stretch>
            <a:fillRect/>
          </a:stretch>
        </p:blipFill>
        <p:spPr>
          <a:xfrm>
            <a:off x="794093" y="1409700"/>
            <a:ext cx="3364814" cy="2686050"/>
          </a:xfrm>
        </p:spPr>
      </p:pic>
      <p:pic>
        <p:nvPicPr>
          <p:cNvPr id="9" name="Content Placeholder 8">
            <a:extLst>
              <a:ext uri="{FF2B5EF4-FFF2-40B4-BE49-F238E27FC236}">
                <a16:creationId xmlns:a16="http://schemas.microsoft.com/office/drawing/2014/main" id="{44B04A9B-14CF-9B4F-BB24-1AF03F5F247C}"/>
              </a:ext>
            </a:extLst>
          </p:cNvPr>
          <p:cNvPicPr>
            <a:picLocks noGrp="1" noChangeAspect="1"/>
          </p:cNvPicPr>
          <p:nvPr>
            <p:ph sz="half" idx="2"/>
          </p:nvPr>
        </p:nvPicPr>
        <p:blipFill>
          <a:blip r:embed="rId3"/>
          <a:stretch>
            <a:fillRect/>
          </a:stretch>
        </p:blipFill>
        <p:spPr>
          <a:xfrm>
            <a:off x="4985093" y="1409700"/>
            <a:ext cx="3364814" cy="2686050"/>
          </a:xfrm>
        </p:spPr>
      </p:pic>
      <p:sp>
        <p:nvSpPr>
          <p:cNvPr id="5" name="Slide Number Placeholder 4">
            <a:extLst>
              <a:ext uri="{FF2B5EF4-FFF2-40B4-BE49-F238E27FC236}">
                <a16:creationId xmlns:a16="http://schemas.microsoft.com/office/drawing/2014/main" id="{BCCCDFAE-B7AE-7D47-9CF5-EA5FD4498DAE}"/>
              </a:ext>
            </a:extLst>
          </p:cNvPr>
          <p:cNvSpPr>
            <a:spLocks noGrp="1"/>
          </p:cNvSpPr>
          <p:nvPr>
            <p:ph type="sldNum" sz="quarter" idx="10"/>
          </p:nvPr>
        </p:nvSpPr>
        <p:spPr/>
        <p:txBody>
          <a:bodyPr/>
          <a:lstStyle/>
          <a:p>
            <a:pPr>
              <a:defRPr/>
            </a:pPr>
            <a:fld id="{2F8EF95E-660F-6F48-9B3C-B3F93E20ACE1}" type="slidenum">
              <a:rPr lang="en-US" smtClean="0"/>
              <a:pPr>
                <a:defRPr/>
              </a:pPr>
              <a:t>36</a:t>
            </a:fld>
            <a:endParaRPr lang="en-US" dirty="0"/>
          </a:p>
        </p:txBody>
      </p:sp>
    </p:spTree>
    <p:extLst>
      <p:ext uri="{BB962C8B-B14F-4D97-AF65-F5344CB8AC3E}">
        <p14:creationId xmlns:p14="http://schemas.microsoft.com/office/powerpoint/2010/main" val="4944022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78AE5-5020-7947-BC61-B82AC2467384}"/>
              </a:ext>
            </a:extLst>
          </p:cNvPr>
          <p:cNvSpPr>
            <a:spLocks noGrp="1"/>
          </p:cNvSpPr>
          <p:nvPr>
            <p:ph type="ctrTitle"/>
          </p:nvPr>
        </p:nvSpPr>
        <p:spPr/>
        <p:txBody>
          <a:bodyPr/>
          <a:lstStyle/>
          <a:p>
            <a:r>
              <a:rPr lang="en-US" dirty="0"/>
              <a:t>OWASP Top 10:</a:t>
            </a:r>
            <a:br>
              <a:rPr lang="en-US" dirty="0"/>
            </a:br>
            <a:r>
              <a:rPr lang="en-US" dirty="0"/>
              <a:t>XML External Entities (XXE)</a:t>
            </a:r>
          </a:p>
        </p:txBody>
      </p:sp>
      <p:sp>
        <p:nvSpPr>
          <p:cNvPr id="3" name="Subtitle 2">
            <a:extLst>
              <a:ext uri="{FF2B5EF4-FFF2-40B4-BE49-F238E27FC236}">
                <a16:creationId xmlns:a16="http://schemas.microsoft.com/office/drawing/2014/main" id="{4616624E-1E83-8A4C-9014-EF3A364EA2AA}"/>
              </a:ext>
            </a:extLst>
          </p:cNvPr>
          <p:cNvSpPr>
            <a:spLocks noGrp="1"/>
          </p:cNvSpPr>
          <p:nvPr>
            <p:ph type="subTitle" idx="1"/>
          </p:nvPr>
        </p:nvSpPr>
        <p:spPr/>
        <p:txBody>
          <a:bodyPr/>
          <a:lstStyle/>
          <a:p>
            <a:r>
              <a:rPr lang="en-US" dirty="0"/>
              <a:t>XML “entities” can be used to</a:t>
            </a:r>
          </a:p>
          <a:p>
            <a:r>
              <a:rPr lang="en-US" dirty="0"/>
              <a:t>request local data or files</a:t>
            </a:r>
          </a:p>
        </p:txBody>
      </p:sp>
      <p:sp>
        <p:nvSpPr>
          <p:cNvPr id="4" name="Slide Number Placeholder 3">
            <a:extLst>
              <a:ext uri="{FF2B5EF4-FFF2-40B4-BE49-F238E27FC236}">
                <a16:creationId xmlns:a16="http://schemas.microsoft.com/office/drawing/2014/main" id="{1E5F3118-62BA-7B45-8540-3E9E2F47F4C1}"/>
              </a:ext>
            </a:extLst>
          </p:cNvPr>
          <p:cNvSpPr>
            <a:spLocks noGrp="1"/>
          </p:cNvSpPr>
          <p:nvPr>
            <p:ph type="sldNum" sz="quarter" idx="4"/>
          </p:nvPr>
        </p:nvSpPr>
        <p:spPr/>
        <p:txBody>
          <a:bodyPr/>
          <a:lstStyle/>
          <a:p>
            <a:pPr>
              <a:defRPr/>
            </a:pPr>
            <a:r>
              <a:rPr lang="en-US"/>
              <a:t>1</a:t>
            </a:r>
            <a:endParaRPr lang="en-US" dirty="0"/>
          </a:p>
        </p:txBody>
      </p:sp>
    </p:spTree>
    <p:extLst>
      <p:ext uri="{BB962C8B-B14F-4D97-AF65-F5344CB8AC3E}">
        <p14:creationId xmlns:p14="http://schemas.microsoft.com/office/powerpoint/2010/main" val="6660857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DEEC3-A78E-A44B-8E9C-1445E49FBF26}"/>
              </a:ext>
            </a:extLst>
          </p:cNvPr>
          <p:cNvSpPr>
            <a:spLocks noGrp="1"/>
          </p:cNvSpPr>
          <p:nvPr>
            <p:ph type="title"/>
          </p:nvPr>
        </p:nvSpPr>
        <p:spPr>
          <a:xfrm>
            <a:off x="457201" y="514350"/>
            <a:ext cx="3117849" cy="947738"/>
          </a:xfrm>
        </p:spPr>
        <p:txBody>
          <a:bodyPr/>
          <a:lstStyle/>
          <a:p>
            <a:r>
              <a:rPr lang="en-US" dirty="0"/>
              <a:t>XML External Entities (XXE)</a:t>
            </a:r>
          </a:p>
        </p:txBody>
      </p:sp>
      <p:sp>
        <p:nvSpPr>
          <p:cNvPr id="3" name="Content Placeholder 2">
            <a:extLst>
              <a:ext uri="{FF2B5EF4-FFF2-40B4-BE49-F238E27FC236}">
                <a16:creationId xmlns:a16="http://schemas.microsoft.com/office/drawing/2014/main" id="{78315573-DAD9-5D4C-8B95-4CBE598A3235}"/>
              </a:ext>
            </a:extLst>
          </p:cNvPr>
          <p:cNvSpPr>
            <a:spLocks noGrp="1"/>
          </p:cNvSpPr>
          <p:nvPr>
            <p:ph idx="1"/>
          </p:nvPr>
        </p:nvSpPr>
        <p:spPr/>
        <p:txBody>
          <a:bodyPr/>
          <a:lstStyle/>
          <a:p>
            <a:pPr marL="0" indent="0">
              <a:buNone/>
            </a:pPr>
            <a:r>
              <a:rPr lang="en-US" dirty="0"/>
              <a:t>Security Concerns</a:t>
            </a:r>
          </a:p>
          <a:p>
            <a:r>
              <a:rPr lang="en-US" sz="2000" dirty="0"/>
              <a:t>Many older XML processors allow specification of an external entity, a URI that is dereferenced and evaluated during XML processing.</a:t>
            </a:r>
          </a:p>
          <a:p>
            <a:r>
              <a:rPr lang="en-US" sz="2000" dirty="0"/>
              <a:t>These flaws can be used to extract data, execute a remote request from the server, scan internal systems, perform a denial-of-service attack, as well as execute other attacks.</a:t>
            </a:r>
          </a:p>
        </p:txBody>
      </p:sp>
      <p:sp>
        <p:nvSpPr>
          <p:cNvPr id="4" name="Text Placeholder 3">
            <a:extLst>
              <a:ext uri="{FF2B5EF4-FFF2-40B4-BE49-F238E27FC236}">
                <a16:creationId xmlns:a16="http://schemas.microsoft.com/office/drawing/2014/main" id="{38F515F7-F615-FF42-9B12-942B1A50C8AD}"/>
              </a:ext>
            </a:extLst>
          </p:cNvPr>
          <p:cNvSpPr>
            <a:spLocks noGrp="1"/>
          </p:cNvSpPr>
          <p:nvPr>
            <p:ph type="body" sz="half" idx="2"/>
          </p:nvPr>
        </p:nvSpPr>
        <p:spPr>
          <a:xfrm>
            <a:off x="457201" y="1657351"/>
            <a:ext cx="3117849" cy="2438400"/>
          </a:xfrm>
        </p:spPr>
        <p:txBody>
          <a:bodyPr/>
          <a:lstStyle/>
          <a:p>
            <a:r>
              <a:rPr lang="en-US" b="1" u="sng" dirty="0"/>
              <a:t>Example Attack Scenario</a:t>
            </a:r>
          </a:p>
          <a:p>
            <a:r>
              <a:rPr lang="en-US" dirty="0"/>
              <a:t>The attacker attempts to extract data from the server </a:t>
            </a:r>
          </a:p>
          <a:p>
            <a:endParaRPr lang="en-US" dirty="0"/>
          </a:p>
          <a:p>
            <a:r>
              <a:rPr lang="en-US" sz="1200" dirty="0"/>
              <a:t>&lt;?xml version="1.0" encoding="ISO-8859-1"?&gt;</a:t>
            </a:r>
          </a:p>
          <a:p>
            <a:r>
              <a:rPr lang="en-US" sz="1200" dirty="0"/>
              <a:t>  &lt;!DOCTYPE foo [</a:t>
            </a:r>
          </a:p>
          <a:p>
            <a:r>
              <a:rPr lang="en-US" sz="1200" dirty="0"/>
              <a:t>  &lt;!ELEMENT foo ANY &gt;</a:t>
            </a:r>
          </a:p>
          <a:p>
            <a:r>
              <a:rPr lang="en-US" sz="1200" dirty="0">
                <a:solidFill>
                  <a:srgbClr val="FF0000"/>
                </a:solidFill>
              </a:rPr>
              <a:t>  &lt;!ENTITY </a:t>
            </a:r>
            <a:r>
              <a:rPr lang="en-US" sz="1200" dirty="0" err="1">
                <a:solidFill>
                  <a:srgbClr val="FF0000"/>
                </a:solidFill>
              </a:rPr>
              <a:t>xxe</a:t>
            </a:r>
            <a:r>
              <a:rPr lang="en-US" sz="1200" dirty="0">
                <a:solidFill>
                  <a:srgbClr val="FF0000"/>
                </a:solidFill>
              </a:rPr>
              <a:t> SYSTEM "file:///</a:t>
            </a:r>
            <a:r>
              <a:rPr lang="en-US" sz="1200" dirty="0" err="1">
                <a:solidFill>
                  <a:srgbClr val="FF0000"/>
                </a:solidFill>
              </a:rPr>
              <a:t>etc</a:t>
            </a:r>
            <a:r>
              <a:rPr lang="en-US" sz="1200" dirty="0">
                <a:solidFill>
                  <a:srgbClr val="FF0000"/>
                </a:solidFill>
              </a:rPr>
              <a:t>/shadow" &gt;]&gt;</a:t>
            </a:r>
          </a:p>
          <a:p>
            <a:r>
              <a:rPr lang="en-US" sz="1200" dirty="0"/>
              <a:t>  &lt;foo&gt;&amp;</a:t>
            </a:r>
            <a:r>
              <a:rPr lang="en-US" sz="1200" dirty="0" err="1"/>
              <a:t>xxe</a:t>
            </a:r>
            <a:r>
              <a:rPr lang="en-US" sz="1200" dirty="0"/>
              <a:t>;&lt;/foo&gt;</a:t>
            </a:r>
            <a:endParaRPr lang="en-US" sz="1200" b="1" dirty="0"/>
          </a:p>
        </p:txBody>
      </p:sp>
      <p:sp>
        <p:nvSpPr>
          <p:cNvPr id="5" name="Slide Number Placeholder 4">
            <a:extLst>
              <a:ext uri="{FF2B5EF4-FFF2-40B4-BE49-F238E27FC236}">
                <a16:creationId xmlns:a16="http://schemas.microsoft.com/office/drawing/2014/main" id="{9FF1618C-B9B3-6844-8C9C-A79AC3CF5D73}"/>
              </a:ext>
            </a:extLst>
          </p:cNvPr>
          <p:cNvSpPr>
            <a:spLocks noGrp="1"/>
          </p:cNvSpPr>
          <p:nvPr>
            <p:ph type="sldNum" sz="quarter" idx="10"/>
          </p:nvPr>
        </p:nvSpPr>
        <p:spPr/>
        <p:txBody>
          <a:bodyPr/>
          <a:lstStyle/>
          <a:p>
            <a:pPr>
              <a:defRPr/>
            </a:pPr>
            <a:fld id="{0C045864-67DE-844A-AC03-EBD93572A568}" type="slidenum">
              <a:rPr lang="en-US" smtClean="0"/>
              <a:pPr>
                <a:defRPr/>
              </a:pPr>
              <a:t>38</a:t>
            </a:fld>
            <a:endParaRPr lang="en-US" dirty="0"/>
          </a:p>
        </p:txBody>
      </p:sp>
    </p:spTree>
    <p:extLst>
      <p:ext uri="{BB962C8B-B14F-4D97-AF65-F5344CB8AC3E}">
        <p14:creationId xmlns:p14="http://schemas.microsoft.com/office/powerpoint/2010/main" val="2767573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B6C6E-1E2F-9A4A-9654-653DD4288E82}"/>
              </a:ext>
            </a:extLst>
          </p:cNvPr>
          <p:cNvSpPr>
            <a:spLocks noGrp="1"/>
          </p:cNvSpPr>
          <p:nvPr>
            <p:ph type="title"/>
          </p:nvPr>
        </p:nvSpPr>
        <p:spPr/>
        <p:txBody>
          <a:bodyPr/>
          <a:lstStyle/>
          <a:p>
            <a:r>
              <a:rPr lang="en-US" dirty="0"/>
              <a:t>Warmup Exercise</a:t>
            </a:r>
          </a:p>
        </p:txBody>
      </p:sp>
      <p:sp>
        <p:nvSpPr>
          <p:cNvPr id="3" name="Text Placeholder 2">
            <a:extLst>
              <a:ext uri="{FF2B5EF4-FFF2-40B4-BE49-F238E27FC236}">
                <a16:creationId xmlns:a16="http://schemas.microsoft.com/office/drawing/2014/main" id="{B57B190A-13E4-6F43-9D3B-F4F86274214B}"/>
              </a:ext>
            </a:extLst>
          </p:cNvPr>
          <p:cNvSpPr>
            <a:spLocks noGrp="1"/>
          </p:cNvSpPr>
          <p:nvPr>
            <p:ph type="body" idx="1"/>
          </p:nvPr>
        </p:nvSpPr>
        <p:spPr/>
        <p:txBody>
          <a:bodyPr/>
          <a:lstStyle/>
          <a:p>
            <a:r>
              <a:rPr lang="en-US" dirty="0" err="1"/>
              <a:t>hackthebox</a:t>
            </a:r>
            <a:endParaRPr lang="en-US" dirty="0"/>
          </a:p>
        </p:txBody>
      </p:sp>
      <p:sp>
        <p:nvSpPr>
          <p:cNvPr id="4" name="Slide Number Placeholder 3">
            <a:extLst>
              <a:ext uri="{FF2B5EF4-FFF2-40B4-BE49-F238E27FC236}">
                <a16:creationId xmlns:a16="http://schemas.microsoft.com/office/drawing/2014/main" id="{F7E5A187-50AD-7B41-A088-2A52BD3D733B}"/>
              </a:ext>
            </a:extLst>
          </p:cNvPr>
          <p:cNvSpPr>
            <a:spLocks noGrp="1"/>
          </p:cNvSpPr>
          <p:nvPr>
            <p:ph type="sldNum" sz="quarter" idx="10"/>
          </p:nvPr>
        </p:nvSpPr>
        <p:spPr/>
        <p:txBody>
          <a:bodyPr/>
          <a:lstStyle/>
          <a:p>
            <a:pPr>
              <a:defRPr/>
            </a:pPr>
            <a:fld id="{B8643EE7-E1E3-6A41-AED4-ADD0882BF97B}" type="slidenum">
              <a:rPr lang="en-US" smtClean="0"/>
              <a:pPr>
                <a:defRPr/>
              </a:pPr>
              <a:t>3</a:t>
            </a:fld>
            <a:endParaRPr lang="en-US" dirty="0"/>
          </a:p>
        </p:txBody>
      </p:sp>
    </p:spTree>
    <p:extLst>
      <p:ext uri="{BB962C8B-B14F-4D97-AF65-F5344CB8AC3E}">
        <p14:creationId xmlns:p14="http://schemas.microsoft.com/office/powerpoint/2010/main" val="3040532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DBDA0-3A9E-3042-BFC0-57952C8D6906}"/>
              </a:ext>
            </a:extLst>
          </p:cNvPr>
          <p:cNvSpPr>
            <a:spLocks noGrp="1"/>
          </p:cNvSpPr>
          <p:nvPr>
            <p:ph type="title"/>
          </p:nvPr>
        </p:nvSpPr>
        <p:spPr/>
        <p:txBody>
          <a:bodyPr/>
          <a:lstStyle/>
          <a:p>
            <a:pPr algn="l"/>
            <a:r>
              <a:rPr lang="en-US" dirty="0"/>
              <a:t>Lab – XML External Entities (XXE) Attack</a:t>
            </a:r>
          </a:p>
        </p:txBody>
      </p:sp>
      <p:sp>
        <p:nvSpPr>
          <p:cNvPr id="3" name="Content Placeholder 2">
            <a:extLst>
              <a:ext uri="{FF2B5EF4-FFF2-40B4-BE49-F238E27FC236}">
                <a16:creationId xmlns:a16="http://schemas.microsoft.com/office/drawing/2014/main" id="{2E1CF981-491D-0A43-BC58-D1610E1CAF7F}"/>
              </a:ext>
            </a:extLst>
          </p:cNvPr>
          <p:cNvSpPr>
            <a:spLocks noGrp="1"/>
          </p:cNvSpPr>
          <p:nvPr>
            <p:ph sz="half" idx="1"/>
          </p:nvPr>
        </p:nvSpPr>
        <p:spPr/>
        <p:txBody>
          <a:bodyPr/>
          <a:lstStyle/>
          <a:p>
            <a:pPr marL="0" indent="0">
              <a:buNone/>
            </a:pPr>
            <a:r>
              <a:rPr lang="en-US" dirty="0"/>
              <a:t>Tools</a:t>
            </a:r>
          </a:p>
          <a:p>
            <a:r>
              <a:rPr lang="en-US" dirty="0"/>
              <a:t>Burp Suite</a:t>
            </a:r>
          </a:p>
          <a:p>
            <a:r>
              <a:rPr lang="en-US" dirty="0"/>
              <a:t>Zed Attack Proxy</a:t>
            </a:r>
          </a:p>
          <a:p>
            <a:endParaRPr lang="en-US" dirty="0"/>
          </a:p>
        </p:txBody>
      </p:sp>
      <p:sp>
        <p:nvSpPr>
          <p:cNvPr id="4" name="Content Placeholder 3">
            <a:extLst>
              <a:ext uri="{FF2B5EF4-FFF2-40B4-BE49-F238E27FC236}">
                <a16:creationId xmlns:a16="http://schemas.microsoft.com/office/drawing/2014/main" id="{78E2D1FA-B1D6-B143-9508-6F2BEED9C2BE}"/>
              </a:ext>
            </a:extLst>
          </p:cNvPr>
          <p:cNvSpPr>
            <a:spLocks noGrp="1"/>
          </p:cNvSpPr>
          <p:nvPr>
            <p:ph sz="half" idx="2"/>
          </p:nvPr>
        </p:nvSpPr>
        <p:spPr/>
        <p:txBody>
          <a:bodyPr/>
          <a:lstStyle/>
          <a:p>
            <a:pPr marL="0" indent="0">
              <a:buNone/>
            </a:pPr>
            <a:r>
              <a:rPr lang="en-US" dirty="0"/>
              <a:t>Doesn’t work with Docker</a:t>
            </a:r>
          </a:p>
        </p:txBody>
      </p:sp>
      <p:sp>
        <p:nvSpPr>
          <p:cNvPr id="5" name="Slide Number Placeholder 4">
            <a:extLst>
              <a:ext uri="{FF2B5EF4-FFF2-40B4-BE49-F238E27FC236}">
                <a16:creationId xmlns:a16="http://schemas.microsoft.com/office/drawing/2014/main" id="{E2072946-1E12-C440-BC6B-6993B93F070C}"/>
              </a:ext>
            </a:extLst>
          </p:cNvPr>
          <p:cNvSpPr>
            <a:spLocks noGrp="1"/>
          </p:cNvSpPr>
          <p:nvPr>
            <p:ph type="sldNum" sz="quarter" idx="10"/>
          </p:nvPr>
        </p:nvSpPr>
        <p:spPr/>
        <p:txBody>
          <a:bodyPr/>
          <a:lstStyle/>
          <a:p>
            <a:pPr>
              <a:defRPr/>
            </a:pPr>
            <a:fld id="{2F8EF95E-660F-6F48-9B3C-B3F93E20ACE1}" type="slidenum">
              <a:rPr lang="en-US" smtClean="0"/>
              <a:pPr>
                <a:defRPr/>
              </a:pPr>
              <a:t>39</a:t>
            </a:fld>
            <a:endParaRPr lang="en-US" dirty="0"/>
          </a:p>
        </p:txBody>
      </p:sp>
    </p:spTree>
    <p:extLst>
      <p:ext uri="{BB962C8B-B14F-4D97-AF65-F5344CB8AC3E}">
        <p14:creationId xmlns:p14="http://schemas.microsoft.com/office/powerpoint/2010/main" val="42835491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78AE5-5020-7947-BC61-B82AC2467384}"/>
              </a:ext>
            </a:extLst>
          </p:cNvPr>
          <p:cNvSpPr>
            <a:spLocks noGrp="1"/>
          </p:cNvSpPr>
          <p:nvPr>
            <p:ph type="ctrTitle"/>
          </p:nvPr>
        </p:nvSpPr>
        <p:spPr/>
        <p:txBody>
          <a:bodyPr/>
          <a:lstStyle/>
          <a:p>
            <a:r>
              <a:rPr lang="en-US" dirty="0"/>
              <a:t>OWASP Top 10:</a:t>
            </a:r>
            <a:br>
              <a:rPr lang="en-US" dirty="0"/>
            </a:br>
            <a:r>
              <a:rPr lang="en-US" dirty="0"/>
              <a:t>Broken Access Control</a:t>
            </a:r>
          </a:p>
        </p:txBody>
      </p:sp>
      <p:sp>
        <p:nvSpPr>
          <p:cNvPr id="3" name="Subtitle 2">
            <a:extLst>
              <a:ext uri="{FF2B5EF4-FFF2-40B4-BE49-F238E27FC236}">
                <a16:creationId xmlns:a16="http://schemas.microsoft.com/office/drawing/2014/main" id="{4616624E-1E83-8A4C-9014-EF3A364EA2AA}"/>
              </a:ext>
            </a:extLst>
          </p:cNvPr>
          <p:cNvSpPr>
            <a:spLocks noGrp="1"/>
          </p:cNvSpPr>
          <p:nvPr>
            <p:ph type="subTitle" idx="1"/>
          </p:nvPr>
        </p:nvSpPr>
        <p:spPr/>
        <p:txBody>
          <a:bodyPr/>
          <a:lstStyle/>
          <a:p>
            <a:r>
              <a:rPr lang="en-US" dirty="0"/>
              <a:t>Improper enforcement </a:t>
            </a:r>
            <a:br>
              <a:rPr lang="en-US" dirty="0"/>
            </a:br>
            <a:r>
              <a:rPr lang="en-US" dirty="0"/>
              <a:t>of what authenticated users </a:t>
            </a:r>
            <a:br>
              <a:rPr lang="en-US" dirty="0"/>
            </a:br>
            <a:r>
              <a:rPr lang="en-US" dirty="0"/>
              <a:t>are allowed to do</a:t>
            </a:r>
          </a:p>
        </p:txBody>
      </p:sp>
      <p:sp>
        <p:nvSpPr>
          <p:cNvPr id="4" name="Slide Number Placeholder 3">
            <a:extLst>
              <a:ext uri="{FF2B5EF4-FFF2-40B4-BE49-F238E27FC236}">
                <a16:creationId xmlns:a16="http://schemas.microsoft.com/office/drawing/2014/main" id="{1E5F3118-62BA-7B45-8540-3E9E2F47F4C1}"/>
              </a:ext>
            </a:extLst>
          </p:cNvPr>
          <p:cNvSpPr>
            <a:spLocks noGrp="1"/>
          </p:cNvSpPr>
          <p:nvPr>
            <p:ph type="sldNum" sz="quarter" idx="4"/>
          </p:nvPr>
        </p:nvSpPr>
        <p:spPr/>
        <p:txBody>
          <a:bodyPr/>
          <a:lstStyle/>
          <a:p>
            <a:pPr>
              <a:defRPr/>
            </a:pPr>
            <a:r>
              <a:rPr lang="en-US"/>
              <a:t>1</a:t>
            </a:r>
            <a:endParaRPr lang="en-US" dirty="0"/>
          </a:p>
        </p:txBody>
      </p:sp>
    </p:spTree>
    <p:extLst>
      <p:ext uri="{BB962C8B-B14F-4D97-AF65-F5344CB8AC3E}">
        <p14:creationId xmlns:p14="http://schemas.microsoft.com/office/powerpoint/2010/main" val="7545010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DEEC3-A78E-A44B-8E9C-1445E49FBF26}"/>
              </a:ext>
            </a:extLst>
          </p:cNvPr>
          <p:cNvSpPr>
            <a:spLocks noGrp="1"/>
          </p:cNvSpPr>
          <p:nvPr>
            <p:ph type="title"/>
          </p:nvPr>
        </p:nvSpPr>
        <p:spPr/>
        <p:txBody>
          <a:bodyPr/>
          <a:lstStyle/>
          <a:p>
            <a:r>
              <a:rPr lang="en-US" dirty="0"/>
              <a:t>Broken Access Control</a:t>
            </a:r>
          </a:p>
        </p:txBody>
      </p:sp>
      <p:sp>
        <p:nvSpPr>
          <p:cNvPr id="3" name="Content Placeholder 2">
            <a:extLst>
              <a:ext uri="{FF2B5EF4-FFF2-40B4-BE49-F238E27FC236}">
                <a16:creationId xmlns:a16="http://schemas.microsoft.com/office/drawing/2014/main" id="{78315573-DAD9-5D4C-8B95-4CBE598A3235}"/>
              </a:ext>
            </a:extLst>
          </p:cNvPr>
          <p:cNvSpPr>
            <a:spLocks noGrp="1"/>
          </p:cNvSpPr>
          <p:nvPr>
            <p:ph idx="1"/>
          </p:nvPr>
        </p:nvSpPr>
        <p:spPr>
          <a:xfrm>
            <a:off x="3886200" y="514351"/>
            <a:ext cx="4800600" cy="3581400"/>
          </a:xfrm>
        </p:spPr>
        <p:txBody>
          <a:bodyPr/>
          <a:lstStyle/>
          <a:p>
            <a:pPr marL="0" indent="0">
              <a:buNone/>
            </a:pPr>
            <a:r>
              <a:rPr lang="en-US" dirty="0"/>
              <a:t>Security Concerns</a:t>
            </a:r>
          </a:p>
          <a:p>
            <a:r>
              <a:rPr lang="en-US" sz="2000" dirty="0"/>
              <a:t>Access control weaknesses are common due to the lack of automated detection, and lack of effective functional testing by application developers.</a:t>
            </a:r>
          </a:p>
          <a:p>
            <a:r>
              <a:rPr lang="en-US" sz="2000" dirty="0" err="1"/>
              <a:t>A</a:t>
            </a:r>
            <a:r>
              <a:rPr lang="en-US" sz="2000" dirty="0" err="1">
                <a:latin typeface="Helvetica" pitchFamily="2" charset="0"/>
              </a:rPr>
              <a:t>attackers</a:t>
            </a:r>
            <a:r>
              <a:rPr lang="en-US" sz="2000" dirty="0">
                <a:latin typeface="Helvetica" pitchFamily="2" charset="0"/>
              </a:rPr>
              <a:t> can gain access to (and modify) data, accounts, and functions that they shouldn’t.</a:t>
            </a:r>
          </a:p>
          <a:p>
            <a:endParaRPr lang="en-US" sz="2000" dirty="0"/>
          </a:p>
          <a:p>
            <a:endParaRPr lang="en-US" sz="2000" dirty="0"/>
          </a:p>
        </p:txBody>
      </p:sp>
      <p:sp>
        <p:nvSpPr>
          <p:cNvPr id="4" name="Text Placeholder 3">
            <a:extLst>
              <a:ext uri="{FF2B5EF4-FFF2-40B4-BE49-F238E27FC236}">
                <a16:creationId xmlns:a16="http://schemas.microsoft.com/office/drawing/2014/main" id="{38F515F7-F615-FF42-9B12-942B1A50C8AD}"/>
              </a:ext>
            </a:extLst>
          </p:cNvPr>
          <p:cNvSpPr>
            <a:spLocks noGrp="1"/>
          </p:cNvSpPr>
          <p:nvPr>
            <p:ph type="body" sz="half" idx="2"/>
          </p:nvPr>
        </p:nvSpPr>
        <p:spPr>
          <a:xfrm>
            <a:off x="457201" y="1657351"/>
            <a:ext cx="3581399" cy="2438400"/>
          </a:xfrm>
        </p:spPr>
        <p:txBody>
          <a:bodyPr/>
          <a:lstStyle/>
          <a:p>
            <a:r>
              <a:rPr lang="en-US" b="1" u="sng" dirty="0"/>
              <a:t>Example Attack Scenario</a:t>
            </a:r>
          </a:p>
          <a:p>
            <a:r>
              <a:rPr lang="en-US" dirty="0"/>
              <a:t>The application uses unverified data in a SQL call that is accessing account information:</a:t>
            </a:r>
          </a:p>
          <a:p>
            <a:r>
              <a:rPr lang="en-US" sz="1200" dirty="0"/>
              <a:t>  </a:t>
            </a:r>
            <a:r>
              <a:rPr lang="en-US" sz="1200" dirty="0" err="1"/>
              <a:t>pstmt.setString</a:t>
            </a:r>
            <a:r>
              <a:rPr lang="en-US" sz="1200" dirty="0"/>
              <a:t>(1, </a:t>
            </a:r>
            <a:r>
              <a:rPr lang="en-US" sz="1200" dirty="0" err="1"/>
              <a:t>request.getParameter</a:t>
            </a:r>
            <a:r>
              <a:rPr lang="en-US" sz="1200" dirty="0"/>
              <a:t>("acct"));</a:t>
            </a:r>
            <a:br>
              <a:rPr lang="en-US" sz="1200" dirty="0"/>
            </a:br>
            <a:r>
              <a:rPr lang="en-US" sz="1200" dirty="0"/>
              <a:t>  </a:t>
            </a:r>
            <a:r>
              <a:rPr lang="en-US" sz="1200" dirty="0" err="1"/>
              <a:t>ResultSet</a:t>
            </a:r>
            <a:r>
              <a:rPr lang="en-US" sz="1200" dirty="0"/>
              <a:t> results = </a:t>
            </a:r>
            <a:r>
              <a:rPr lang="en-US" sz="1200" dirty="0" err="1"/>
              <a:t>pstmt.executeQuery</a:t>
            </a:r>
            <a:r>
              <a:rPr lang="en-US" sz="1200" dirty="0"/>
              <a:t>( );</a:t>
            </a:r>
            <a:br>
              <a:rPr lang="en-US" sz="1200" dirty="0"/>
            </a:br>
            <a:br>
              <a:rPr lang="en-US" sz="1200" dirty="0"/>
            </a:br>
            <a:r>
              <a:rPr lang="en-US" dirty="0"/>
              <a:t>Attacker modifies the 'acct' parameter in the browser to send different account number.</a:t>
            </a:r>
          </a:p>
          <a:p>
            <a:br>
              <a:rPr lang="en-US" sz="1200" dirty="0">
                <a:solidFill>
                  <a:srgbClr val="FF0000"/>
                </a:solidFill>
              </a:rPr>
            </a:br>
            <a:r>
              <a:rPr lang="en-US" sz="1200" dirty="0">
                <a:solidFill>
                  <a:srgbClr val="FF0000"/>
                </a:solidFill>
              </a:rPr>
              <a:t>http://</a:t>
            </a:r>
            <a:r>
              <a:rPr lang="en-US" sz="1200" dirty="0" err="1">
                <a:solidFill>
                  <a:srgbClr val="FF0000"/>
                </a:solidFill>
              </a:rPr>
              <a:t>example.com</a:t>
            </a:r>
            <a:r>
              <a:rPr lang="en-US" sz="1200" dirty="0">
                <a:solidFill>
                  <a:srgbClr val="FF0000"/>
                </a:solidFill>
              </a:rPr>
              <a:t>/app/</a:t>
            </a:r>
            <a:r>
              <a:rPr lang="en-US" sz="1200" dirty="0" err="1">
                <a:solidFill>
                  <a:srgbClr val="FF0000"/>
                </a:solidFill>
              </a:rPr>
              <a:t>accountInfo?acct</a:t>
            </a:r>
            <a:r>
              <a:rPr lang="en-US" sz="1200" dirty="0">
                <a:solidFill>
                  <a:srgbClr val="FF0000"/>
                </a:solidFill>
              </a:rPr>
              <a:t>=</a:t>
            </a:r>
            <a:r>
              <a:rPr lang="en-US" sz="1200" dirty="0" err="1">
                <a:solidFill>
                  <a:srgbClr val="FF0000"/>
                </a:solidFill>
              </a:rPr>
              <a:t>notmyacct</a:t>
            </a:r>
            <a:endParaRPr lang="en-US" sz="1200" b="1" dirty="0"/>
          </a:p>
        </p:txBody>
      </p:sp>
      <p:sp>
        <p:nvSpPr>
          <p:cNvPr id="5" name="Slide Number Placeholder 4">
            <a:extLst>
              <a:ext uri="{FF2B5EF4-FFF2-40B4-BE49-F238E27FC236}">
                <a16:creationId xmlns:a16="http://schemas.microsoft.com/office/drawing/2014/main" id="{9FF1618C-B9B3-6844-8C9C-A79AC3CF5D73}"/>
              </a:ext>
            </a:extLst>
          </p:cNvPr>
          <p:cNvSpPr>
            <a:spLocks noGrp="1"/>
          </p:cNvSpPr>
          <p:nvPr>
            <p:ph type="sldNum" sz="quarter" idx="10"/>
          </p:nvPr>
        </p:nvSpPr>
        <p:spPr/>
        <p:txBody>
          <a:bodyPr/>
          <a:lstStyle/>
          <a:p>
            <a:pPr>
              <a:defRPr/>
            </a:pPr>
            <a:fld id="{0C045864-67DE-844A-AC03-EBD93572A568}" type="slidenum">
              <a:rPr lang="en-US" smtClean="0"/>
              <a:pPr>
                <a:defRPr/>
              </a:pPr>
              <a:t>41</a:t>
            </a:fld>
            <a:endParaRPr lang="en-US" dirty="0"/>
          </a:p>
        </p:txBody>
      </p:sp>
    </p:spTree>
    <p:extLst>
      <p:ext uri="{BB962C8B-B14F-4D97-AF65-F5344CB8AC3E}">
        <p14:creationId xmlns:p14="http://schemas.microsoft.com/office/powerpoint/2010/main" val="4465022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DBDA0-3A9E-3042-BFC0-57952C8D6906}"/>
              </a:ext>
            </a:extLst>
          </p:cNvPr>
          <p:cNvSpPr>
            <a:spLocks noGrp="1"/>
          </p:cNvSpPr>
          <p:nvPr>
            <p:ph type="title"/>
          </p:nvPr>
        </p:nvSpPr>
        <p:spPr/>
        <p:txBody>
          <a:bodyPr/>
          <a:lstStyle/>
          <a:p>
            <a:pPr algn="l"/>
            <a:r>
              <a:rPr lang="en-US" dirty="0"/>
              <a:t>Lab – Broken Access Control</a:t>
            </a:r>
          </a:p>
        </p:txBody>
      </p:sp>
      <p:sp>
        <p:nvSpPr>
          <p:cNvPr id="3" name="Content Placeholder 2">
            <a:extLst>
              <a:ext uri="{FF2B5EF4-FFF2-40B4-BE49-F238E27FC236}">
                <a16:creationId xmlns:a16="http://schemas.microsoft.com/office/drawing/2014/main" id="{2E1CF981-491D-0A43-BC58-D1610E1CAF7F}"/>
              </a:ext>
            </a:extLst>
          </p:cNvPr>
          <p:cNvSpPr>
            <a:spLocks noGrp="1"/>
          </p:cNvSpPr>
          <p:nvPr>
            <p:ph sz="half" idx="1"/>
          </p:nvPr>
        </p:nvSpPr>
        <p:spPr/>
        <p:txBody>
          <a:bodyPr/>
          <a:lstStyle/>
          <a:p>
            <a:pPr marL="0" indent="0">
              <a:buNone/>
            </a:pPr>
            <a:r>
              <a:rPr lang="en-US" dirty="0"/>
              <a:t>Tools</a:t>
            </a:r>
          </a:p>
          <a:p>
            <a:r>
              <a:rPr lang="en-US" dirty="0"/>
              <a:t>Burp Suite</a:t>
            </a:r>
          </a:p>
          <a:p>
            <a:r>
              <a:rPr lang="en-US" dirty="0"/>
              <a:t>Zed Attack Proxy</a:t>
            </a:r>
          </a:p>
          <a:p>
            <a:endParaRPr lang="en-US" dirty="0"/>
          </a:p>
        </p:txBody>
      </p:sp>
      <p:sp>
        <p:nvSpPr>
          <p:cNvPr id="4" name="Content Placeholder 3">
            <a:extLst>
              <a:ext uri="{FF2B5EF4-FFF2-40B4-BE49-F238E27FC236}">
                <a16:creationId xmlns:a16="http://schemas.microsoft.com/office/drawing/2014/main" id="{78E2D1FA-B1D6-B143-9508-6F2BEED9C2BE}"/>
              </a:ext>
            </a:extLst>
          </p:cNvPr>
          <p:cNvSpPr>
            <a:spLocks noGrp="1"/>
          </p:cNvSpPr>
          <p:nvPr>
            <p:ph sz="half" idx="2"/>
          </p:nvPr>
        </p:nvSpPr>
        <p:spPr>
          <a:xfrm>
            <a:off x="3657600" y="1409701"/>
            <a:ext cx="5029200" cy="2686049"/>
          </a:xfrm>
        </p:spPr>
        <p:txBody>
          <a:bodyPr/>
          <a:lstStyle/>
          <a:p>
            <a:pPr marL="0" indent="0">
              <a:buNone/>
            </a:pPr>
            <a:r>
              <a:rPr lang="en-US" dirty="0"/>
              <a:t>Log in as admin.  The administration page is hidden, can you find it???</a:t>
            </a:r>
          </a:p>
          <a:p>
            <a:pPr marL="0" indent="0">
              <a:buNone/>
            </a:pPr>
            <a:endParaRPr lang="en-US"/>
          </a:p>
          <a:p>
            <a:pPr marL="0" indent="0">
              <a:buNone/>
            </a:pPr>
            <a:endParaRPr lang="en-US" dirty="0"/>
          </a:p>
        </p:txBody>
      </p:sp>
      <p:sp>
        <p:nvSpPr>
          <p:cNvPr id="5" name="Slide Number Placeholder 4">
            <a:extLst>
              <a:ext uri="{FF2B5EF4-FFF2-40B4-BE49-F238E27FC236}">
                <a16:creationId xmlns:a16="http://schemas.microsoft.com/office/drawing/2014/main" id="{E2072946-1E12-C440-BC6B-6993B93F070C}"/>
              </a:ext>
            </a:extLst>
          </p:cNvPr>
          <p:cNvSpPr>
            <a:spLocks noGrp="1"/>
          </p:cNvSpPr>
          <p:nvPr>
            <p:ph type="sldNum" sz="quarter" idx="10"/>
          </p:nvPr>
        </p:nvSpPr>
        <p:spPr/>
        <p:txBody>
          <a:bodyPr/>
          <a:lstStyle/>
          <a:p>
            <a:pPr>
              <a:defRPr/>
            </a:pPr>
            <a:fld id="{2F8EF95E-660F-6F48-9B3C-B3F93E20ACE1}" type="slidenum">
              <a:rPr lang="en-US" smtClean="0"/>
              <a:pPr>
                <a:defRPr/>
              </a:pPr>
              <a:t>42</a:t>
            </a:fld>
            <a:endParaRPr lang="en-US" dirty="0"/>
          </a:p>
        </p:txBody>
      </p:sp>
    </p:spTree>
    <p:extLst>
      <p:ext uri="{BB962C8B-B14F-4D97-AF65-F5344CB8AC3E}">
        <p14:creationId xmlns:p14="http://schemas.microsoft.com/office/powerpoint/2010/main" val="672912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78AE5-5020-7947-BC61-B82AC2467384}"/>
              </a:ext>
            </a:extLst>
          </p:cNvPr>
          <p:cNvSpPr>
            <a:spLocks noGrp="1"/>
          </p:cNvSpPr>
          <p:nvPr>
            <p:ph type="ctrTitle"/>
          </p:nvPr>
        </p:nvSpPr>
        <p:spPr/>
        <p:txBody>
          <a:bodyPr/>
          <a:lstStyle/>
          <a:p>
            <a:r>
              <a:rPr lang="en-US" dirty="0"/>
              <a:t>OWASP Top 10:</a:t>
            </a:r>
            <a:br>
              <a:rPr lang="en-US" dirty="0"/>
            </a:br>
            <a:r>
              <a:rPr lang="en-US" dirty="0"/>
              <a:t>Security Misconfiguration</a:t>
            </a:r>
          </a:p>
        </p:txBody>
      </p:sp>
      <p:sp>
        <p:nvSpPr>
          <p:cNvPr id="3" name="Subtitle 2">
            <a:extLst>
              <a:ext uri="{FF2B5EF4-FFF2-40B4-BE49-F238E27FC236}">
                <a16:creationId xmlns:a16="http://schemas.microsoft.com/office/drawing/2014/main" id="{4616624E-1E83-8A4C-9014-EF3A364EA2AA}"/>
              </a:ext>
            </a:extLst>
          </p:cNvPr>
          <p:cNvSpPr>
            <a:spLocks noGrp="1"/>
          </p:cNvSpPr>
          <p:nvPr>
            <p:ph type="subTitle" idx="1"/>
          </p:nvPr>
        </p:nvSpPr>
        <p:spPr/>
        <p:txBody>
          <a:bodyPr/>
          <a:lstStyle/>
          <a:p>
            <a:r>
              <a:rPr lang="en-US" dirty="0"/>
              <a:t>Manual, ad hoc, insecure, or lack of</a:t>
            </a:r>
          </a:p>
          <a:p>
            <a:r>
              <a:rPr lang="en-US" dirty="0"/>
              <a:t>security configurations that enable</a:t>
            </a:r>
          </a:p>
          <a:p>
            <a:r>
              <a:rPr lang="en-US" dirty="0"/>
              <a:t>unauthorized access</a:t>
            </a:r>
          </a:p>
        </p:txBody>
      </p:sp>
      <p:sp>
        <p:nvSpPr>
          <p:cNvPr id="4" name="Slide Number Placeholder 3">
            <a:extLst>
              <a:ext uri="{FF2B5EF4-FFF2-40B4-BE49-F238E27FC236}">
                <a16:creationId xmlns:a16="http://schemas.microsoft.com/office/drawing/2014/main" id="{1E5F3118-62BA-7B45-8540-3E9E2F47F4C1}"/>
              </a:ext>
            </a:extLst>
          </p:cNvPr>
          <p:cNvSpPr>
            <a:spLocks noGrp="1"/>
          </p:cNvSpPr>
          <p:nvPr>
            <p:ph type="sldNum" sz="quarter" idx="4"/>
          </p:nvPr>
        </p:nvSpPr>
        <p:spPr/>
        <p:txBody>
          <a:bodyPr/>
          <a:lstStyle/>
          <a:p>
            <a:pPr>
              <a:defRPr/>
            </a:pPr>
            <a:r>
              <a:rPr lang="en-US"/>
              <a:t>1</a:t>
            </a:r>
            <a:endParaRPr lang="en-US" dirty="0"/>
          </a:p>
        </p:txBody>
      </p:sp>
    </p:spTree>
    <p:extLst>
      <p:ext uri="{BB962C8B-B14F-4D97-AF65-F5344CB8AC3E}">
        <p14:creationId xmlns:p14="http://schemas.microsoft.com/office/powerpoint/2010/main" val="29830387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DEEC3-A78E-A44B-8E9C-1445E49FBF26}"/>
              </a:ext>
            </a:extLst>
          </p:cNvPr>
          <p:cNvSpPr>
            <a:spLocks noGrp="1"/>
          </p:cNvSpPr>
          <p:nvPr>
            <p:ph type="title"/>
          </p:nvPr>
        </p:nvSpPr>
        <p:spPr/>
        <p:txBody>
          <a:bodyPr/>
          <a:lstStyle/>
          <a:p>
            <a:r>
              <a:rPr lang="en-US" dirty="0"/>
              <a:t>Security Misconfiguration</a:t>
            </a:r>
          </a:p>
        </p:txBody>
      </p:sp>
      <p:sp>
        <p:nvSpPr>
          <p:cNvPr id="3" name="Content Placeholder 2">
            <a:extLst>
              <a:ext uri="{FF2B5EF4-FFF2-40B4-BE49-F238E27FC236}">
                <a16:creationId xmlns:a16="http://schemas.microsoft.com/office/drawing/2014/main" id="{78315573-DAD9-5D4C-8B95-4CBE598A3235}"/>
              </a:ext>
            </a:extLst>
          </p:cNvPr>
          <p:cNvSpPr>
            <a:spLocks noGrp="1"/>
          </p:cNvSpPr>
          <p:nvPr>
            <p:ph idx="1"/>
          </p:nvPr>
        </p:nvSpPr>
        <p:spPr/>
        <p:txBody>
          <a:bodyPr/>
          <a:lstStyle/>
          <a:p>
            <a:pPr marL="0" indent="0">
              <a:buNone/>
            </a:pPr>
            <a:r>
              <a:rPr lang="en-US" dirty="0"/>
              <a:t>Security Concerns</a:t>
            </a:r>
          </a:p>
          <a:p>
            <a:r>
              <a:rPr lang="en-US" sz="2000" dirty="0"/>
              <a:t>Security misconfiguration can happen at any level of an application stack, including the network services, platform, web server, application server, database, frameworks, custom code, and pre-installed virtual machines, containers, or storage</a:t>
            </a:r>
          </a:p>
          <a:p>
            <a:r>
              <a:rPr lang="en-US" sz="2000" dirty="0"/>
              <a:t>Easy for even novice attackers to find and access your valuable systems and data.</a:t>
            </a:r>
          </a:p>
          <a:p>
            <a:endParaRPr lang="en-US" sz="2000" dirty="0"/>
          </a:p>
          <a:p>
            <a:endParaRPr lang="en-US" sz="2000" dirty="0"/>
          </a:p>
        </p:txBody>
      </p:sp>
      <p:sp>
        <p:nvSpPr>
          <p:cNvPr id="4" name="Text Placeholder 3">
            <a:extLst>
              <a:ext uri="{FF2B5EF4-FFF2-40B4-BE49-F238E27FC236}">
                <a16:creationId xmlns:a16="http://schemas.microsoft.com/office/drawing/2014/main" id="{38F515F7-F615-FF42-9B12-942B1A50C8AD}"/>
              </a:ext>
            </a:extLst>
          </p:cNvPr>
          <p:cNvSpPr>
            <a:spLocks noGrp="1"/>
          </p:cNvSpPr>
          <p:nvPr>
            <p:ph type="body" sz="half" idx="2"/>
          </p:nvPr>
        </p:nvSpPr>
        <p:spPr/>
        <p:txBody>
          <a:bodyPr/>
          <a:lstStyle/>
          <a:p>
            <a:r>
              <a:rPr lang="en-US" b="1" u="sng" dirty="0"/>
              <a:t>Example Attack Scenario</a:t>
            </a:r>
          </a:p>
          <a:p>
            <a:r>
              <a:rPr lang="en-US" dirty="0"/>
              <a:t>The application server comes with sample applications that are not removed from the production server. </a:t>
            </a:r>
          </a:p>
          <a:p>
            <a:endParaRPr lang="en-US" dirty="0"/>
          </a:p>
          <a:p>
            <a:r>
              <a:rPr lang="en-US" dirty="0"/>
              <a:t>If one of these applications is the admin console, and default accounts weren’t changed the attacker logs in with default passwords and takes over.</a:t>
            </a:r>
          </a:p>
        </p:txBody>
      </p:sp>
      <p:sp>
        <p:nvSpPr>
          <p:cNvPr id="5" name="Slide Number Placeholder 4">
            <a:extLst>
              <a:ext uri="{FF2B5EF4-FFF2-40B4-BE49-F238E27FC236}">
                <a16:creationId xmlns:a16="http://schemas.microsoft.com/office/drawing/2014/main" id="{9FF1618C-B9B3-6844-8C9C-A79AC3CF5D73}"/>
              </a:ext>
            </a:extLst>
          </p:cNvPr>
          <p:cNvSpPr>
            <a:spLocks noGrp="1"/>
          </p:cNvSpPr>
          <p:nvPr>
            <p:ph type="sldNum" sz="quarter" idx="10"/>
          </p:nvPr>
        </p:nvSpPr>
        <p:spPr/>
        <p:txBody>
          <a:bodyPr/>
          <a:lstStyle/>
          <a:p>
            <a:pPr>
              <a:defRPr/>
            </a:pPr>
            <a:fld id="{0C045864-67DE-844A-AC03-EBD93572A568}" type="slidenum">
              <a:rPr lang="en-US" smtClean="0"/>
              <a:pPr>
                <a:defRPr/>
              </a:pPr>
              <a:t>44</a:t>
            </a:fld>
            <a:endParaRPr lang="en-US" dirty="0"/>
          </a:p>
        </p:txBody>
      </p:sp>
    </p:spTree>
    <p:extLst>
      <p:ext uri="{BB962C8B-B14F-4D97-AF65-F5344CB8AC3E}">
        <p14:creationId xmlns:p14="http://schemas.microsoft.com/office/powerpoint/2010/main" val="3858964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DBDA0-3A9E-3042-BFC0-57952C8D6906}"/>
              </a:ext>
            </a:extLst>
          </p:cNvPr>
          <p:cNvSpPr>
            <a:spLocks noGrp="1"/>
          </p:cNvSpPr>
          <p:nvPr>
            <p:ph type="title"/>
          </p:nvPr>
        </p:nvSpPr>
        <p:spPr/>
        <p:txBody>
          <a:bodyPr/>
          <a:lstStyle/>
          <a:p>
            <a:pPr algn="l"/>
            <a:r>
              <a:rPr lang="en-US" dirty="0"/>
              <a:t>Lab – Security Misconfiguration</a:t>
            </a:r>
          </a:p>
        </p:txBody>
      </p:sp>
      <p:sp>
        <p:nvSpPr>
          <p:cNvPr id="3" name="Content Placeholder 2">
            <a:extLst>
              <a:ext uri="{FF2B5EF4-FFF2-40B4-BE49-F238E27FC236}">
                <a16:creationId xmlns:a16="http://schemas.microsoft.com/office/drawing/2014/main" id="{2E1CF981-491D-0A43-BC58-D1610E1CAF7F}"/>
              </a:ext>
            </a:extLst>
          </p:cNvPr>
          <p:cNvSpPr>
            <a:spLocks noGrp="1"/>
          </p:cNvSpPr>
          <p:nvPr>
            <p:ph sz="half" idx="1"/>
          </p:nvPr>
        </p:nvSpPr>
        <p:spPr/>
        <p:txBody>
          <a:bodyPr/>
          <a:lstStyle/>
          <a:p>
            <a:pPr marL="0" indent="0">
              <a:buNone/>
            </a:pPr>
            <a:r>
              <a:rPr lang="en-US" dirty="0"/>
              <a:t>Tools</a:t>
            </a:r>
          </a:p>
          <a:p>
            <a:r>
              <a:rPr lang="en-US" dirty="0"/>
              <a:t>Burp Suite</a:t>
            </a:r>
          </a:p>
          <a:p>
            <a:r>
              <a:rPr lang="en-US" dirty="0"/>
              <a:t>Zed Attack Proxy</a:t>
            </a:r>
          </a:p>
          <a:p>
            <a:endParaRPr lang="en-US" dirty="0"/>
          </a:p>
        </p:txBody>
      </p:sp>
      <p:sp>
        <p:nvSpPr>
          <p:cNvPr id="4" name="Content Placeholder 3">
            <a:extLst>
              <a:ext uri="{FF2B5EF4-FFF2-40B4-BE49-F238E27FC236}">
                <a16:creationId xmlns:a16="http://schemas.microsoft.com/office/drawing/2014/main" id="{78E2D1FA-B1D6-B143-9508-6F2BEED9C2BE}"/>
              </a:ext>
            </a:extLst>
          </p:cNvPr>
          <p:cNvSpPr>
            <a:spLocks noGrp="1"/>
          </p:cNvSpPr>
          <p:nvPr>
            <p:ph sz="half" idx="2"/>
          </p:nvPr>
        </p:nvSpPr>
        <p:spPr/>
        <p:txBody>
          <a:bodyPr/>
          <a:lstStyle/>
          <a:p>
            <a:endParaRPr lang="en-US" dirty="0"/>
          </a:p>
        </p:txBody>
      </p:sp>
      <p:sp>
        <p:nvSpPr>
          <p:cNvPr id="5" name="Slide Number Placeholder 4">
            <a:extLst>
              <a:ext uri="{FF2B5EF4-FFF2-40B4-BE49-F238E27FC236}">
                <a16:creationId xmlns:a16="http://schemas.microsoft.com/office/drawing/2014/main" id="{E2072946-1E12-C440-BC6B-6993B93F070C}"/>
              </a:ext>
            </a:extLst>
          </p:cNvPr>
          <p:cNvSpPr>
            <a:spLocks noGrp="1"/>
          </p:cNvSpPr>
          <p:nvPr>
            <p:ph type="sldNum" sz="quarter" idx="10"/>
          </p:nvPr>
        </p:nvSpPr>
        <p:spPr/>
        <p:txBody>
          <a:bodyPr/>
          <a:lstStyle/>
          <a:p>
            <a:pPr>
              <a:defRPr/>
            </a:pPr>
            <a:fld id="{2F8EF95E-660F-6F48-9B3C-B3F93E20ACE1}" type="slidenum">
              <a:rPr lang="en-US" smtClean="0"/>
              <a:pPr>
                <a:defRPr/>
              </a:pPr>
              <a:t>45</a:t>
            </a:fld>
            <a:endParaRPr lang="en-US" dirty="0"/>
          </a:p>
        </p:txBody>
      </p:sp>
    </p:spTree>
    <p:extLst>
      <p:ext uri="{BB962C8B-B14F-4D97-AF65-F5344CB8AC3E}">
        <p14:creationId xmlns:p14="http://schemas.microsoft.com/office/powerpoint/2010/main" val="15503516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78AE5-5020-7947-BC61-B82AC2467384}"/>
              </a:ext>
            </a:extLst>
          </p:cNvPr>
          <p:cNvSpPr>
            <a:spLocks noGrp="1"/>
          </p:cNvSpPr>
          <p:nvPr>
            <p:ph type="ctrTitle"/>
          </p:nvPr>
        </p:nvSpPr>
        <p:spPr/>
        <p:txBody>
          <a:bodyPr/>
          <a:lstStyle/>
          <a:p>
            <a:r>
              <a:rPr lang="en-US" dirty="0"/>
              <a:t>OWASP Top 10:</a:t>
            </a:r>
            <a:br>
              <a:rPr lang="en-US" dirty="0"/>
            </a:br>
            <a:r>
              <a:rPr lang="en-US" dirty="0"/>
              <a:t>Cross-Site Scripting (XSS)</a:t>
            </a:r>
          </a:p>
        </p:txBody>
      </p:sp>
      <p:sp>
        <p:nvSpPr>
          <p:cNvPr id="3" name="Subtitle 2">
            <a:extLst>
              <a:ext uri="{FF2B5EF4-FFF2-40B4-BE49-F238E27FC236}">
                <a16:creationId xmlns:a16="http://schemas.microsoft.com/office/drawing/2014/main" id="{4616624E-1E83-8A4C-9014-EF3A364EA2AA}"/>
              </a:ext>
            </a:extLst>
          </p:cNvPr>
          <p:cNvSpPr>
            <a:spLocks noGrp="1"/>
          </p:cNvSpPr>
          <p:nvPr>
            <p:ph type="subTitle" idx="1"/>
          </p:nvPr>
        </p:nvSpPr>
        <p:spPr/>
        <p:txBody>
          <a:bodyPr/>
          <a:lstStyle/>
          <a:p>
            <a:r>
              <a:rPr lang="en-US" dirty="0"/>
              <a:t>A web application includes</a:t>
            </a:r>
          </a:p>
          <a:p>
            <a:r>
              <a:rPr lang="en-US" dirty="0"/>
              <a:t>untrusted data in a new web page</a:t>
            </a:r>
          </a:p>
          <a:p>
            <a:r>
              <a:rPr lang="en-US" dirty="0"/>
              <a:t>without proper validation</a:t>
            </a:r>
          </a:p>
        </p:txBody>
      </p:sp>
      <p:sp>
        <p:nvSpPr>
          <p:cNvPr id="4" name="Slide Number Placeholder 3">
            <a:extLst>
              <a:ext uri="{FF2B5EF4-FFF2-40B4-BE49-F238E27FC236}">
                <a16:creationId xmlns:a16="http://schemas.microsoft.com/office/drawing/2014/main" id="{1E5F3118-62BA-7B45-8540-3E9E2F47F4C1}"/>
              </a:ext>
            </a:extLst>
          </p:cNvPr>
          <p:cNvSpPr>
            <a:spLocks noGrp="1"/>
          </p:cNvSpPr>
          <p:nvPr>
            <p:ph type="sldNum" sz="quarter" idx="4"/>
          </p:nvPr>
        </p:nvSpPr>
        <p:spPr/>
        <p:txBody>
          <a:bodyPr/>
          <a:lstStyle/>
          <a:p>
            <a:pPr>
              <a:defRPr/>
            </a:pPr>
            <a:r>
              <a:rPr lang="en-US"/>
              <a:t>1</a:t>
            </a:r>
            <a:endParaRPr lang="en-US" dirty="0"/>
          </a:p>
        </p:txBody>
      </p:sp>
    </p:spTree>
    <p:extLst>
      <p:ext uri="{BB962C8B-B14F-4D97-AF65-F5344CB8AC3E}">
        <p14:creationId xmlns:p14="http://schemas.microsoft.com/office/powerpoint/2010/main" val="31844080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DEEC3-A78E-A44B-8E9C-1445E49FBF26}"/>
              </a:ext>
            </a:extLst>
          </p:cNvPr>
          <p:cNvSpPr>
            <a:spLocks noGrp="1"/>
          </p:cNvSpPr>
          <p:nvPr>
            <p:ph type="title"/>
          </p:nvPr>
        </p:nvSpPr>
        <p:spPr/>
        <p:txBody>
          <a:bodyPr/>
          <a:lstStyle/>
          <a:p>
            <a:r>
              <a:rPr lang="en-US" dirty="0"/>
              <a:t>Cross-Site Scripting (XSS)</a:t>
            </a:r>
          </a:p>
        </p:txBody>
      </p:sp>
      <p:sp>
        <p:nvSpPr>
          <p:cNvPr id="3" name="Content Placeholder 2">
            <a:extLst>
              <a:ext uri="{FF2B5EF4-FFF2-40B4-BE49-F238E27FC236}">
                <a16:creationId xmlns:a16="http://schemas.microsoft.com/office/drawing/2014/main" id="{78315573-DAD9-5D4C-8B95-4CBE598A3235}"/>
              </a:ext>
            </a:extLst>
          </p:cNvPr>
          <p:cNvSpPr>
            <a:spLocks noGrp="1"/>
          </p:cNvSpPr>
          <p:nvPr>
            <p:ph idx="1"/>
          </p:nvPr>
        </p:nvSpPr>
        <p:spPr>
          <a:xfrm>
            <a:off x="3879850" y="514351"/>
            <a:ext cx="5111750" cy="3581400"/>
          </a:xfrm>
        </p:spPr>
        <p:txBody>
          <a:bodyPr/>
          <a:lstStyle/>
          <a:p>
            <a:pPr marL="0" indent="0">
              <a:buNone/>
            </a:pPr>
            <a:r>
              <a:rPr lang="en-US" dirty="0"/>
              <a:t>Security Concerns</a:t>
            </a:r>
          </a:p>
          <a:p>
            <a:r>
              <a:rPr lang="en-US" sz="2000" dirty="0"/>
              <a:t>XSS is the second most prevalent issue in the OWASP Top 10, and is found in around two-thirds of all applications.</a:t>
            </a:r>
          </a:p>
          <a:p>
            <a:r>
              <a:rPr lang="en-US" sz="2000" dirty="0"/>
              <a:t>Automated tools can detect and exploit all three forms of XSS, and there are freely available exploitation frameworks.</a:t>
            </a:r>
          </a:p>
          <a:p>
            <a:endParaRPr lang="en-US" sz="2000" dirty="0"/>
          </a:p>
        </p:txBody>
      </p:sp>
      <p:sp>
        <p:nvSpPr>
          <p:cNvPr id="4" name="Text Placeholder 3">
            <a:extLst>
              <a:ext uri="{FF2B5EF4-FFF2-40B4-BE49-F238E27FC236}">
                <a16:creationId xmlns:a16="http://schemas.microsoft.com/office/drawing/2014/main" id="{38F515F7-F615-FF42-9B12-942B1A50C8AD}"/>
              </a:ext>
            </a:extLst>
          </p:cNvPr>
          <p:cNvSpPr>
            <a:spLocks noGrp="1"/>
          </p:cNvSpPr>
          <p:nvPr>
            <p:ph type="body" sz="half" idx="2"/>
          </p:nvPr>
        </p:nvSpPr>
        <p:spPr>
          <a:xfrm>
            <a:off x="457201" y="1657351"/>
            <a:ext cx="3657599" cy="2438400"/>
          </a:xfrm>
        </p:spPr>
        <p:txBody>
          <a:bodyPr/>
          <a:lstStyle/>
          <a:p>
            <a:r>
              <a:rPr lang="en-US" b="1" u="sng" dirty="0"/>
              <a:t>Example Attack Scenario</a:t>
            </a:r>
          </a:p>
          <a:p>
            <a:r>
              <a:rPr lang="en-US" dirty="0"/>
              <a:t>Application uses untrusted data in the construction of the following HTML snippet without validation or escaping:</a:t>
            </a:r>
          </a:p>
          <a:p>
            <a:r>
              <a:rPr lang="en-US" sz="1200" dirty="0">
                <a:solidFill>
                  <a:srgbClr val="FF0000"/>
                </a:solidFill>
              </a:rPr>
              <a:t>  (String) page += "&lt;input name='</a:t>
            </a:r>
            <a:r>
              <a:rPr lang="en-US" sz="1200" dirty="0" err="1">
                <a:solidFill>
                  <a:srgbClr val="FF0000"/>
                </a:solidFill>
              </a:rPr>
              <a:t>creditcard</a:t>
            </a:r>
            <a:r>
              <a:rPr lang="en-US" sz="1200" dirty="0">
                <a:solidFill>
                  <a:srgbClr val="FF0000"/>
                </a:solidFill>
              </a:rPr>
              <a:t>' type='TEXT’ </a:t>
            </a:r>
            <a:br>
              <a:rPr lang="en-US" sz="1200" dirty="0">
                <a:solidFill>
                  <a:srgbClr val="FF0000"/>
                </a:solidFill>
              </a:rPr>
            </a:br>
            <a:r>
              <a:rPr lang="en-US" sz="1200" dirty="0">
                <a:solidFill>
                  <a:srgbClr val="FF0000"/>
                </a:solidFill>
              </a:rPr>
              <a:t>  value='" + </a:t>
            </a:r>
            <a:r>
              <a:rPr lang="en-US" sz="1200" dirty="0" err="1">
                <a:solidFill>
                  <a:srgbClr val="FF0000"/>
                </a:solidFill>
              </a:rPr>
              <a:t>request.getParameter</a:t>
            </a:r>
            <a:r>
              <a:rPr lang="en-US" sz="1200" dirty="0">
                <a:solidFill>
                  <a:srgbClr val="FF0000"/>
                </a:solidFill>
              </a:rPr>
              <a:t>("CC") + ”’&gt;”;</a:t>
            </a:r>
            <a:br>
              <a:rPr lang="en-US" sz="1200" dirty="0">
                <a:solidFill>
                  <a:srgbClr val="FF0000"/>
                </a:solidFill>
              </a:rPr>
            </a:br>
            <a:br>
              <a:rPr lang="en-US" sz="1200" dirty="0">
                <a:solidFill>
                  <a:srgbClr val="FF0000"/>
                </a:solidFill>
              </a:rPr>
            </a:br>
            <a:r>
              <a:rPr lang="en-US" dirty="0"/>
              <a:t>Attacker modifies the ‘CC’ parameter:</a:t>
            </a:r>
            <a:br>
              <a:rPr lang="en-US" dirty="0"/>
            </a:br>
            <a:r>
              <a:rPr lang="en-US" dirty="0"/>
              <a:t>  </a:t>
            </a:r>
            <a:r>
              <a:rPr lang="en-US" sz="1200" dirty="0">
                <a:solidFill>
                  <a:srgbClr val="FF0000"/>
                </a:solidFill>
              </a:rPr>
              <a:t>'&gt;&lt;script&gt;</a:t>
            </a:r>
            <a:r>
              <a:rPr lang="en-US" sz="1200" dirty="0" err="1">
                <a:solidFill>
                  <a:srgbClr val="FF0000"/>
                </a:solidFill>
              </a:rPr>
              <a:t>document.location</a:t>
            </a:r>
            <a:r>
              <a:rPr lang="en-US" sz="1200" dirty="0">
                <a:solidFill>
                  <a:srgbClr val="FF0000"/>
                </a:solidFill>
              </a:rPr>
              <a:t>=</a:t>
            </a:r>
            <a:br>
              <a:rPr lang="en-US" sz="1200" dirty="0">
                <a:solidFill>
                  <a:srgbClr val="FF0000"/>
                </a:solidFill>
              </a:rPr>
            </a:br>
            <a:r>
              <a:rPr lang="en-US" sz="1200" dirty="0">
                <a:solidFill>
                  <a:srgbClr val="FF0000"/>
                </a:solidFill>
              </a:rPr>
              <a:t>  'http://</a:t>
            </a:r>
            <a:r>
              <a:rPr lang="en-US" sz="1200" dirty="0" err="1">
                <a:solidFill>
                  <a:srgbClr val="FF0000"/>
                </a:solidFill>
              </a:rPr>
              <a:t>www.attacker.com</a:t>
            </a:r>
            <a:r>
              <a:rPr lang="en-US" sz="1200" dirty="0">
                <a:solidFill>
                  <a:srgbClr val="FF0000"/>
                </a:solidFill>
              </a:rPr>
              <a:t>/</a:t>
            </a:r>
            <a:r>
              <a:rPr lang="en-US" sz="1200" dirty="0" err="1">
                <a:solidFill>
                  <a:srgbClr val="FF0000"/>
                </a:solidFill>
              </a:rPr>
              <a:t>cgi</a:t>
            </a:r>
            <a:r>
              <a:rPr lang="en-US" sz="1200" dirty="0">
                <a:solidFill>
                  <a:srgbClr val="FF0000"/>
                </a:solidFill>
              </a:rPr>
              <a:t>-bin/</a:t>
            </a:r>
            <a:r>
              <a:rPr lang="en-US" sz="1200" dirty="0" err="1">
                <a:solidFill>
                  <a:srgbClr val="FF0000"/>
                </a:solidFill>
              </a:rPr>
              <a:t>cookie.cgi</a:t>
            </a:r>
            <a:r>
              <a:rPr lang="en-US" sz="1200" dirty="0">
                <a:solidFill>
                  <a:srgbClr val="FF0000"/>
                </a:solidFill>
              </a:rPr>
              <a:t>?</a:t>
            </a:r>
            <a:br>
              <a:rPr lang="en-US" sz="1200" dirty="0">
                <a:solidFill>
                  <a:srgbClr val="FF0000"/>
                </a:solidFill>
              </a:rPr>
            </a:br>
            <a:r>
              <a:rPr lang="en-US" sz="1200" dirty="0">
                <a:solidFill>
                  <a:srgbClr val="FF0000"/>
                </a:solidFill>
              </a:rPr>
              <a:t>  foo='+</a:t>
            </a:r>
            <a:r>
              <a:rPr lang="en-US" sz="1200" dirty="0" err="1">
                <a:solidFill>
                  <a:srgbClr val="FF0000"/>
                </a:solidFill>
              </a:rPr>
              <a:t>document.cookie</a:t>
            </a:r>
            <a:r>
              <a:rPr lang="en-US" sz="1200" dirty="0">
                <a:solidFill>
                  <a:srgbClr val="FF0000"/>
                </a:solidFill>
              </a:rPr>
              <a:t>&lt;/script&gt;'</a:t>
            </a:r>
            <a:endParaRPr lang="en-US" sz="1200" b="1" dirty="0">
              <a:solidFill>
                <a:srgbClr val="FF0000"/>
              </a:solidFill>
            </a:endParaRPr>
          </a:p>
        </p:txBody>
      </p:sp>
      <p:sp>
        <p:nvSpPr>
          <p:cNvPr id="5" name="Slide Number Placeholder 4">
            <a:extLst>
              <a:ext uri="{FF2B5EF4-FFF2-40B4-BE49-F238E27FC236}">
                <a16:creationId xmlns:a16="http://schemas.microsoft.com/office/drawing/2014/main" id="{9FF1618C-B9B3-6844-8C9C-A79AC3CF5D73}"/>
              </a:ext>
            </a:extLst>
          </p:cNvPr>
          <p:cNvSpPr>
            <a:spLocks noGrp="1"/>
          </p:cNvSpPr>
          <p:nvPr>
            <p:ph type="sldNum" sz="quarter" idx="10"/>
          </p:nvPr>
        </p:nvSpPr>
        <p:spPr/>
        <p:txBody>
          <a:bodyPr/>
          <a:lstStyle/>
          <a:p>
            <a:pPr>
              <a:defRPr/>
            </a:pPr>
            <a:fld id="{0C045864-67DE-844A-AC03-EBD93572A568}" type="slidenum">
              <a:rPr lang="en-US" smtClean="0"/>
              <a:pPr>
                <a:defRPr/>
              </a:pPr>
              <a:t>47</a:t>
            </a:fld>
            <a:endParaRPr lang="en-US" dirty="0"/>
          </a:p>
        </p:txBody>
      </p:sp>
    </p:spTree>
    <p:extLst>
      <p:ext uri="{BB962C8B-B14F-4D97-AF65-F5344CB8AC3E}">
        <p14:creationId xmlns:p14="http://schemas.microsoft.com/office/powerpoint/2010/main" val="3868671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DBDA0-3A9E-3042-BFC0-57952C8D6906}"/>
              </a:ext>
            </a:extLst>
          </p:cNvPr>
          <p:cNvSpPr>
            <a:spLocks noGrp="1"/>
          </p:cNvSpPr>
          <p:nvPr>
            <p:ph type="title"/>
          </p:nvPr>
        </p:nvSpPr>
        <p:spPr/>
        <p:txBody>
          <a:bodyPr/>
          <a:lstStyle/>
          <a:p>
            <a:pPr algn="l"/>
            <a:r>
              <a:rPr lang="en-US" dirty="0"/>
              <a:t>Lab – Cross-Site Scripting (XSS)</a:t>
            </a:r>
          </a:p>
        </p:txBody>
      </p:sp>
      <p:sp>
        <p:nvSpPr>
          <p:cNvPr id="3" name="Content Placeholder 2">
            <a:extLst>
              <a:ext uri="{FF2B5EF4-FFF2-40B4-BE49-F238E27FC236}">
                <a16:creationId xmlns:a16="http://schemas.microsoft.com/office/drawing/2014/main" id="{2E1CF981-491D-0A43-BC58-D1610E1CAF7F}"/>
              </a:ext>
            </a:extLst>
          </p:cNvPr>
          <p:cNvSpPr>
            <a:spLocks noGrp="1"/>
          </p:cNvSpPr>
          <p:nvPr>
            <p:ph sz="half" idx="1"/>
          </p:nvPr>
        </p:nvSpPr>
        <p:spPr/>
        <p:txBody>
          <a:bodyPr/>
          <a:lstStyle/>
          <a:p>
            <a:pPr marL="0" indent="0">
              <a:buNone/>
            </a:pPr>
            <a:r>
              <a:rPr lang="en-US" dirty="0"/>
              <a:t>Tools</a:t>
            </a:r>
          </a:p>
          <a:p>
            <a:r>
              <a:rPr lang="en-US" dirty="0"/>
              <a:t>Burp Suite</a:t>
            </a:r>
          </a:p>
          <a:p>
            <a:r>
              <a:rPr lang="en-US" dirty="0"/>
              <a:t>Zed Attack Proxy</a:t>
            </a:r>
          </a:p>
          <a:p>
            <a:endParaRPr lang="en-US" dirty="0"/>
          </a:p>
        </p:txBody>
      </p:sp>
      <p:sp>
        <p:nvSpPr>
          <p:cNvPr id="4" name="Content Placeholder 3">
            <a:extLst>
              <a:ext uri="{FF2B5EF4-FFF2-40B4-BE49-F238E27FC236}">
                <a16:creationId xmlns:a16="http://schemas.microsoft.com/office/drawing/2014/main" id="{78E2D1FA-B1D6-B143-9508-6F2BEED9C2BE}"/>
              </a:ext>
            </a:extLst>
          </p:cNvPr>
          <p:cNvSpPr>
            <a:spLocks noGrp="1"/>
          </p:cNvSpPr>
          <p:nvPr>
            <p:ph sz="half" idx="2"/>
          </p:nvPr>
        </p:nvSpPr>
        <p:spPr/>
        <p:txBody>
          <a:bodyPr/>
          <a:lstStyle/>
          <a:p>
            <a:endParaRPr lang="en-US" dirty="0"/>
          </a:p>
        </p:txBody>
      </p:sp>
      <p:sp>
        <p:nvSpPr>
          <p:cNvPr id="5" name="Slide Number Placeholder 4">
            <a:extLst>
              <a:ext uri="{FF2B5EF4-FFF2-40B4-BE49-F238E27FC236}">
                <a16:creationId xmlns:a16="http://schemas.microsoft.com/office/drawing/2014/main" id="{E2072946-1E12-C440-BC6B-6993B93F070C}"/>
              </a:ext>
            </a:extLst>
          </p:cNvPr>
          <p:cNvSpPr>
            <a:spLocks noGrp="1"/>
          </p:cNvSpPr>
          <p:nvPr>
            <p:ph type="sldNum" sz="quarter" idx="10"/>
          </p:nvPr>
        </p:nvSpPr>
        <p:spPr/>
        <p:txBody>
          <a:bodyPr/>
          <a:lstStyle/>
          <a:p>
            <a:pPr>
              <a:defRPr/>
            </a:pPr>
            <a:fld id="{2F8EF95E-660F-6F48-9B3C-B3F93E20ACE1}" type="slidenum">
              <a:rPr lang="en-US" smtClean="0"/>
              <a:pPr>
                <a:defRPr/>
              </a:pPr>
              <a:t>48</a:t>
            </a:fld>
            <a:endParaRPr lang="en-US" dirty="0"/>
          </a:p>
        </p:txBody>
      </p:sp>
    </p:spTree>
    <p:extLst>
      <p:ext uri="{BB962C8B-B14F-4D97-AF65-F5344CB8AC3E}">
        <p14:creationId xmlns:p14="http://schemas.microsoft.com/office/powerpoint/2010/main" val="3519778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5EF3F-E39F-2344-9F15-EAECE5F5260A}"/>
              </a:ext>
            </a:extLst>
          </p:cNvPr>
          <p:cNvSpPr>
            <a:spLocks noGrp="1"/>
          </p:cNvSpPr>
          <p:nvPr>
            <p:ph type="title"/>
          </p:nvPr>
        </p:nvSpPr>
        <p:spPr/>
        <p:txBody>
          <a:bodyPr/>
          <a:lstStyle/>
          <a:p>
            <a:r>
              <a:rPr lang="en-US" dirty="0"/>
              <a:t>Warmup Exercise: </a:t>
            </a:r>
            <a:r>
              <a:rPr lang="en-US" dirty="0" err="1"/>
              <a:t>www.hackthebox.eu</a:t>
            </a:r>
            <a:endParaRPr lang="en-US" dirty="0"/>
          </a:p>
        </p:txBody>
      </p:sp>
      <p:pic>
        <p:nvPicPr>
          <p:cNvPr id="8" name="Content Placeholder 7">
            <a:extLst>
              <a:ext uri="{FF2B5EF4-FFF2-40B4-BE49-F238E27FC236}">
                <a16:creationId xmlns:a16="http://schemas.microsoft.com/office/drawing/2014/main" id="{8E6F586B-211D-9445-A8FA-9AE4D6FA664B}"/>
              </a:ext>
            </a:extLst>
          </p:cNvPr>
          <p:cNvPicPr>
            <a:picLocks noGrp="1" noChangeAspect="1"/>
          </p:cNvPicPr>
          <p:nvPr>
            <p:ph idx="1"/>
          </p:nvPr>
        </p:nvPicPr>
        <p:blipFill>
          <a:blip r:embed="rId2"/>
          <a:stretch>
            <a:fillRect/>
          </a:stretch>
        </p:blipFill>
        <p:spPr>
          <a:xfrm>
            <a:off x="3665542" y="514350"/>
            <a:ext cx="4930766" cy="3581400"/>
          </a:xfrm>
        </p:spPr>
      </p:pic>
      <p:sp>
        <p:nvSpPr>
          <p:cNvPr id="4" name="Text Placeholder 3">
            <a:extLst>
              <a:ext uri="{FF2B5EF4-FFF2-40B4-BE49-F238E27FC236}">
                <a16:creationId xmlns:a16="http://schemas.microsoft.com/office/drawing/2014/main" id="{653C77BE-C817-F444-8EB3-659E4B2EE6F6}"/>
              </a:ext>
            </a:extLst>
          </p:cNvPr>
          <p:cNvSpPr>
            <a:spLocks noGrp="1"/>
          </p:cNvSpPr>
          <p:nvPr>
            <p:ph type="body" sz="half" idx="2"/>
          </p:nvPr>
        </p:nvSpPr>
        <p:spPr>
          <a:xfrm>
            <a:off x="457201" y="1657350"/>
            <a:ext cx="3008313" cy="2590799"/>
          </a:xfrm>
        </p:spPr>
        <p:txBody>
          <a:bodyPr/>
          <a:lstStyle/>
          <a:p>
            <a:pPr marL="342900" indent="-342900">
              <a:buFont typeface="+mj-lt"/>
              <a:buAutoNum type="arabicPeriod"/>
            </a:pPr>
            <a:r>
              <a:rPr lang="en-US" dirty="0"/>
              <a:t>Try to join the website by clicking:</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Examine the site to find a way to generate an invite code.</a:t>
            </a:r>
          </a:p>
          <a:p>
            <a:r>
              <a:rPr lang="en-US" dirty="0"/>
              <a:t>Tools</a:t>
            </a:r>
          </a:p>
          <a:p>
            <a:pPr marL="285750" indent="-285750">
              <a:buFont typeface="Arial" panose="020B0604020202020204" pitchFamily="34" charset="0"/>
              <a:buChar char="•"/>
            </a:pPr>
            <a:r>
              <a:rPr lang="en-US" dirty="0"/>
              <a:t>Burp Suite / ZAP</a:t>
            </a:r>
          </a:p>
          <a:p>
            <a:pPr marL="285750" indent="-285750">
              <a:buFont typeface="Arial" panose="020B0604020202020204" pitchFamily="34" charset="0"/>
              <a:buChar char="•"/>
            </a:pPr>
            <a:r>
              <a:rPr lang="en-US" dirty="0"/>
              <a:t>Web Debugger</a:t>
            </a:r>
          </a:p>
        </p:txBody>
      </p:sp>
      <p:sp>
        <p:nvSpPr>
          <p:cNvPr id="5" name="Slide Number Placeholder 4">
            <a:extLst>
              <a:ext uri="{FF2B5EF4-FFF2-40B4-BE49-F238E27FC236}">
                <a16:creationId xmlns:a16="http://schemas.microsoft.com/office/drawing/2014/main" id="{A0FB98C2-F1DD-9C4C-82B1-EB52B14549F4}"/>
              </a:ext>
            </a:extLst>
          </p:cNvPr>
          <p:cNvSpPr>
            <a:spLocks noGrp="1"/>
          </p:cNvSpPr>
          <p:nvPr>
            <p:ph type="sldNum" sz="quarter" idx="10"/>
          </p:nvPr>
        </p:nvSpPr>
        <p:spPr/>
        <p:txBody>
          <a:bodyPr/>
          <a:lstStyle/>
          <a:p>
            <a:pPr>
              <a:defRPr/>
            </a:pPr>
            <a:fld id="{0C045864-67DE-844A-AC03-EBD93572A568}" type="slidenum">
              <a:rPr lang="en-US" smtClean="0"/>
              <a:pPr>
                <a:defRPr/>
              </a:pPr>
              <a:t>4</a:t>
            </a:fld>
            <a:endParaRPr lang="en-US" dirty="0"/>
          </a:p>
        </p:txBody>
      </p:sp>
      <p:pic>
        <p:nvPicPr>
          <p:cNvPr id="6" name="Picture 5">
            <a:extLst>
              <a:ext uri="{FF2B5EF4-FFF2-40B4-BE49-F238E27FC236}">
                <a16:creationId xmlns:a16="http://schemas.microsoft.com/office/drawing/2014/main" id="{7A3FADBB-3BD5-0549-8FC6-1AEA7BA3FE34}"/>
              </a:ext>
            </a:extLst>
          </p:cNvPr>
          <p:cNvPicPr>
            <a:picLocks noChangeAspect="1"/>
          </p:cNvPicPr>
          <p:nvPr/>
        </p:nvPicPr>
        <p:blipFill>
          <a:blip r:embed="rId3"/>
          <a:stretch>
            <a:fillRect/>
          </a:stretch>
        </p:blipFill>
        <p:spPr>
          <a:xfrm>
            <a:off x="888207" y="1962151"/>
            <a:ext cx="2146300" cy="685800"/>
          </a:xfrm>
          <a:prstGeom prst="rect">
            <a:avLst/>
          </a:prstGeom>
        </p:spPr>
      </p:pic>
    </p:spTree>
    <p:extLst>
      <p:ext uri="{BB962C8B-B14F-4D97-AF65-F5344CB8AC3E}">
        <p14:creationId xmlns:p14="http://schemas.microsoft.com/office/powerpoint/2010/main" val="32218496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78AE5-5020-7947-BC61-B82AC2467384}"/>
              </a:ext>
            </a:extLst>
          </p:cNvPr>
          <p:cNvSpPr>
            <a:spLocks noGrp="1"/>
          </p:cNvSpPr>
          <p:nvPr>
            <p:ph type="ctrTitle"/>
          </p:nvPr>
        </p:nvSpPr>
        <p:spPr/>
        <p:txBody>
          <a:bodyPr/>
          <a:lstStyle/>
          <a:p>
            <a:r>
              <a:rPr lang="en-US" dirty="0"/>
              <a:t>OWASP Top 10:</a:t>
            </a:r>
            <a:br>
              <a:rPr lang="en-US" dirty="0"/>
            </a:br>
            <a:r>
              <a:rPr lang="en-US" dirty="0"/>
              <a:t>Insecure Deserialization</a:t>
            </a:r>
          </a:p>
        </p:txBody>
      </p:sp>
      <p:sp>
        <p:nvSpPr>
          <p:cNvPr id="3" name="Subtitle 2">
            <a:extLst>
              <a:ext uri="{FF2B5EF4-FFF2-40B4-BE49-F238E27FC236}">
                <a16:creationId xmlns:a16="http://schemas.microsoft.com/office/drawing/2014/main" id="{4616624E-1E83-8A4C-9014-EF3A364EA2AA}"/>
              </a:ext>
            </a:extLst>
          </p:cNvPr>
          <p:cNvSpPr>
            <a:spLocks noGrp="1"/>
          </p:cNvSpPr>
          <p:nvPr>
            <p:ph type="subTitle" idx="1"/>
          </p:nvPr>
        </p:nvSpPr>
        <p:spPr/>
        <p:txBody>
          <a:bodyPr/>
          <a:lstStyle/>
          <a:p>
            <a:r>
              <a:rPr lang="en-US" dirty="0"/>
              <a:t>Receipt of hostile serialized</a:t>
            </a:r>
          </a:p>
          <a:p>
            <a:r>
              <a:rPr lang="en-US" dirty="0"/>
              <a:t>objects resulting in remote</a:t>
            </a:r>
          </a:p>
          <a:p>
            <a:r>
              <a:rPr lang="en-US" dirty="0"/>
              <a:t>code execution</a:t>
            </a:r>
          </a:p>
        </p:txBody>
      </p:sp>
      <p:sp>
        <p:nvSpPr>
          <p:cNvPr id="4" name="Slide Number Placeholder 3">
            <a:extLst>
              <a:ext uri="{FF2B5EF4-FFF2-40B4-BE49-F238E27FC236}">
                <a16:creationId xmlns:a16="http://schemas.microsoft.com/office/drawing/2014/main" id="{1E5F3118-62BA-7B45-8540-3E9E2F47F4C1}"/>
              </a:ext>
            </a:extLst>
          </p:cNvPr>
          <p:cNvSpPr>
            <a:spLocks noGrp="1"/>
          </p:cNvSpPr>
          <p:nvPr>
            <p:ph type="sldNum" sz="quarter" idx="4"/>
          </p:nvPr>
        </p:nvSpPr>
        <p:spPr/>
        <p:txBody>
          <a:bodyPr/>
          <a:lstStyle/>
          <a:p>
            <a:pPr>
              <a:defRPr/>
            </a:pPr>
            <a:r>
              <a:rPr lang="en-US"/>
              <a:t>1</a:t>
            </a:r>
            <a:endParaRPr lang="en-US" dirty="0"/>
          </a:p>
        </p:txBody>
      </p:sp>
    </p:spTree>
    <p:extLst>
      <p:ext uri="{BB962C8B-B14F-4D97-AF65-F5344CB8AC3E}">
        <p14:creationId xmlns:p14="http://schemas.microsoft.com/office/powerpoint/2010/main" val="35394399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DEEC3-A78E-A44B-8E9C-1445E49FBF26}"/>
              </a:ext>
            </a:extLst>
          </p:cNvPr>
          <p:cNvSpPr>
            <a:spLocks noGrp="1"/>
          </p:cNvSpPr>
          <p:nvPr>
            <p:ph type="title"/>
          </p:nvPr>
        </p:nvSpPr>
        <p:spPr/>
        <p:txBody>
          <a:bodyPr/>
          <a:lstStyle/>
          <a:p>
            <a:r>
              <a:rPr lang="en-US" dirty="0"/>
              <a:t>Insecure Deserialization</a:t>
            </a:r>
          </a:p>
        </p:txBody>
      </p:sp>
      <p:sp>
        <p:nvSpPr>
          <p:cNvPr id="3" name="Content Placeholder 2">
            <a:extLst>
              <a:ext uri="{FF2B5EF4-FFF2-40B4-BE49-F238E27FC236}">
                <a16:creationId xmlns:a16="http://schemas.microsoft.com/office/drawing/2014/main" id="{78315573-DAD9-5D4C-8B95-4CBE598A3235}"/>
              </a:ext>
            </a:extLst>
          </p:cNvPr>
          <p:cNvSpPr>
            <a:spLocks noGrp="1"/>
          </p:cNvSpPr>
          <p:nvPr>
            <p:ph idx="1"/>
          </p:nvPr>
        </p:nvSpPr>
        <p:spPr/>
        <p:txBody>
          <a:bodyPr/>
          <a:lstStyle/>
          <a:p>
            <a:pPr marL="0" indent="0">
              <a:buNone/>
            </a:pPr>
            <a:r>
              <a:rPr lang="en-US" dirty="0"/>
              <a:t>Security Concerns</a:t>
            </a:r>
          </a:p>
          <a:p>
            <a:r>
              <a:rPr lang="en-US" sz="2000" dirty="0"/>
              <a:t>Before data is stored or transmitted, the bits are often serialized so that they can be later restored to the data’s original structure. Reassembling a series of bits back into a file or object is called deserialization.</a:t>
            </a:r>
          </a:p>
          <a:p>
            <a:r>
              <a:rPr lang="en-US" sz="2000" dirty="0"/>
              <a:t>Attackers can build illegitimate objects that execute commands within an infected application.</a:t>
            </a:r>
          </a:p>
          <a:p>
            <a:endParaRPr lang="en-US" sz="2000" dirty="0"/>
          </a:p>
        </p:txBody>
      </p:sp>
      <p:sp>
        <p:nvSpPr>
          <p:cNvPr id="4" name="Text Placeholder 3">
            <a:extLst>
              <a:ext uri="{FF2B5EF4-FFF2-40B4-BE49-F238E27FC236}">
                <a16:creationId xmlns:a16="http://schemas.microsoft.com/office/drawing/2014/main" id="{38F515F7-F615-FF42-9B12-942B1A50C8AD}"/>
              </a:ext>
            </a:extLst>
          </p:cNvPr>
          <p:cNvSpPr>
            <a:spLocks noGrp="1"/>
          </p:cNvSpPr>
          <p:nvPr>
            <p:ph type="body" sz="half" idx="2"/>
          </p:nvPr>
        </p:nvSpPr>
        <p:spPr>
          <a:xfrm>
            <a:off x="152401" y="1657350"/>
            <a:ext cx="3422650" cy="2590799"/>
          </a:xfrm>
        </p:spPr>
        <p:txBody>
          <a:bodyPr/>
          <a:lstStyle/>
          <a:p>
            <a:r>
              <a:rPr lang="en-US" b="1" u="sng" dirty="0"/>
              <a:t>Example Attack Scenario</a:t>
            </a:r>
          </a:p>
          <a:p>
            <a:r>
              <a:rPr lang="en-US" dirty="0"/>
              <a:t>A PHP forum uses PHP object serialization to save a "super" cookie, containing the user's user ID, role, password hash, and other state:</a:t>
            </a:r>
          </a:p>
          <a:p>
            <a:r>
              <a:rPr lang="en-US" sz="1200" dirty="0">
                <a:solidFill>
                  <a:srgbClr val="FF0000"/>
                </a:solidFill>
              </a:rPr>
              <a:t>  </a:t>
            </a:r>
            <a:r>
              <a:rPr lang="en-US" sz="1200" dirty="0">
                <a:solidFill>
                  <a:schemeClr val="tx1"/>
                </a:solidFill>
              </a:rPr>
              <a:t>a:4:{i:0;i:132;i:1;s:7:"</a:t>
            </a:r>
            <a:r>
              <a:rPr lang="en-US" sz="1200" dirty="0">
                <a:solidFill>
                  <a:srgbClr val="FF0000"/>
                </a:solidFill>
              </a:rPr>
              <a:t>Mallory</a:t>
            </a:r>
            <a:r>
              <a:rPr lang="en-US" sz="1200" dirty="0">
                <a:solidFill>
                  <a:schemeClr val="tx1"/>
                </a:solidFill>
              </a:rPr>
              <a:t>";i:2;s:4:"</a:t>
            </a:r>
            <a:r>
              <a:rPr lang="en-US" sz="1200" dirty="0">
                <a:solidFill>
                  <a:srgbClr val="FF0000"/>
                </a:solidFill>
              </a:rPr>
              <a:t>user</a:t>
            </a:r>
            <a:r>
              <a:rPr lang="en-US" sz="1200" dirty="0">
                <a:solidFill>
                  <a:schemeClr val="tx1"/>
                </a:solidFill>
              </a:rPr>
              <a:t>";</a:t>
            </a:r>
            <a:br>
              <a:rPr lang="en-US" sz="1200" dirty="0">
                <a:solidFill>
                  <a:schemeClr val="tx1"/>
                </a:solidFill>
              </a:rPr>
            </a:br>
            <a:r>
              <a:rPr lang="en-US" sz="1200" dirty="0">
                <a:solidFill>
                  <a:schemeClr val="tx1"/>
                </a:solidFill>
              </a:rPr>
              <a:t>  i:3;s:32:"b6a8b3bea87fe0e05022f8f3c88bc960";}</a:t>
            </a:r>
          </a:p>
          <a:p>
            <a:r>
              <a:rPr lang="en-US" dirty="0"/>
              <a:t>An attacker changes the serialized object to give themselves admin privileges:</a:t>
            </a:r>
          </a:p>
          <a:p>
            <a:r>
              <a:rPr lang="en-US" sz="1200" dirty="0">
                <a:solidFill>
                  <a:schemeClr val="tx1"/>
                </a:solidFill>
              </a:rPr>
              <a:t>  a:4:{i:0;i:1;i:1;s:5:"</a:t>
            </a:r>
            <a:r>
              <a:rPr lang="en-US" sz="1200" dirty="0">
                <a:solidFill>
                  <a:srgbClr val="FF0000"/>
                </a:solidFill>
              </a:rPr>
              <a:t>Alice</a:t>
            </a:r>
            <a:r>
              <a:rPr lang="en-US" sz="1200" dirty="0">
                <a:solidFill>
                  <a:schemeClr val="tx1"/>
                </a:solidFill>
              </a:rPr>
              <a:t>";i:2;s:5:"</a:t>
            </a:r>
            <a:r>
              <a:rPr lang="en-US" sz="1200" dirty="0">
                <a:solidFill>
                  <a:srgbClr val="FF0000"/>
                </a:solidFill>
              </a:rPr>
              <a:t>admin</a:t>
            </a:r>
            <a:r>
              <a:rPr lang="en-US" sz="1200" dirty="0">
                <a:solidFill>
                  <a:schemeClr val="tx1"/>
                </a:solidFill>
              </a:rPr>
              <a:t>";</a:t>
            </a:r>
          </a:p>
          <a:p>
            <a:r>
              <a:rPr lang="en-US" sz="1200" dirty="0">
                <a:solidFill>
                  <a:schemeClr val="tx1"/>
                </a:solidFill>
              </a:rPr>
              <a:t>  i:3;s:32:"b6a8b3bea87fe0e05022f8f3c88bc960";}</a:t>
            </a:r>
          </a:p>
        </p:txBody>
      </p:sp>
      <p:sp>
        <p:nvSpPr>
          <p:cNvPr id="5" name="Slide Number Placeholder 4">
            <a:extLst>
              <a:ext uri="{FF2B5EF4-FFF2-40B4-BE49-F238E27FC236}">
                <a16:creationId xmlns:a16="http://schemas.microsoft.com/office/drawing/2014/main" id="{9FF1618C-B9B3-6844-8C9C-A79AC3CF5D73}"/>
              </a:ext>
            </a:extLst>
          </p:cNvPr>
          <p:cNvSpPr>
            <a:spLocks noGrp="1"/>
          </p:cNvSpPr>
          <p:nvPr>
            <p:ph type="sldNum" sz="quarter" idx="10"/>
          </p:nvPr>
        </p:nvSpPr>
        <p:spPr/>
        <p:txBody>
          <a:bodyPr/>
          <a:lstStyle/>
          <a:p>
            <a:pPr>
              <a:defRPr/>
            </a:pPr>
            <a:fld id="{0C045864-67DE-844A-AC03-EBD93572A568}" type="slidenum">
              <a:rPr lang="en-US" smtClean="0"/>
              <a:pPr>
                <a:defRPr/>
              </a:pPr>
              <a:t>50</a:t>
            </a:fld>
            <a:endParaRPr lang="en-US" dirty="0"/>
          </a:p>
        </p:txBody>
      </p:sp>
    </p:spTree>
    <p:extLst>
      <p:ext uri="{BB962C8B-B14F-4D97-AF65-F5344CB8AC3E}">
        <p14:creationId xmlns:p14="http://schemas.microsoft.com/office/powerpoint/2010/main" val="15505227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DBDA0-3A9E-3042-BFC0-57952C8D6906}"/>
              </a:ext>
            </a:extLst>
          </p:cNvPr>
          <p:cNvSpPr>
            <a:spLocks noGrp="1"/>
          </p:cNvSpPr>
          <p:nvPr>
            <p:ph type="title"/>
          </p:nvPr>
        </p:nvSpPr>
        <p:spPr/>
        <p:txBody>
          <a:bodyPr/>
          <a:lstStyle/>
          <a:p>
            <a:pPr algn="l"/>
            <a:r>
              <a:rPr lang="en-US" dirty="0"/>
              <a:t>Lab – Insecure Deserialization</a:t>
            </a:r>
          </a:p>
        </p:txBody>
      </p:sp>
      <p:sp>
        <p:nvSpPr>
          <p:cNvPr id="3" name="Content Placeholder 2">
            <a:extLst>
              <a:ext uri="{FF2B5EF4-FFF2-40B4-BE49-F238E27FC236}">
                <a16:creationId xmlns:a16="http://schemas.microsoft.com/office/drawing/2014/main" id="{2E1CF981-491D-0A43-BC58-D1610E1CAF7F}"/>
              </a:ext>
            </a:extLst>
          </p:cNvPr>
          <p:cNvSpPr>
            <a:spLocks noGrp="1"/>
          </p:cNvSpPr>
          <p:nvPr>
            <p:ph sz="half" idx="1"/>
          </p:nvPr>
        </p:nvSpPr>
        <p:spPr/>
        <p:txBody>
          <a:bodyPr/>
          <a:lstStyle/>
          <a:p>
            <a:pPr marL="0" indent="0">
              <a:buNone/>
            </a:pPr>
            <a:r>
              <a:rPr lang="en-US" dirty="0"/>
              <a:t>Tools</a:t>
            </a:r>
          </a:p>
          <a:p>
            <a:r>
              <a:rPr lang="en-US" dirty="0"/>
              <a:t>Burp Suite</a:t>
            </a:r>
          </a:p>
          <a:p>
            <a:r>
              <a:rPr lang="en-US" dirty="0"/>
              <a:t>Zed Attack Proxy</a:t>
            </a:r>
          </a:p>
          <a:p>
            <a:endParaRPr lang="en-US" dirty="0"/>
          </a:p>
        </p:txBody>
      </p:sp>
      <p:sp>
        <p:nvSpPr>
          <p:cNvPr id="4" name="Content Placeholder 3">
            <a:extLst>
              <a:ext uri="{FF2B5EF4-FFF2-40B4-BE49-F238E27FC236}">
                <a16:creationId xmlns:a16="http://schemas.microsoft.com/office/drawing/2014/main" id="{78E2D1FA-B1D6-B143-9508-6F2BEED9C2BE}"/>
              </a:ext>
            </a:extLst>
          </p:cNvPr>
          <p:cNvSpPr>
            <a:spLocks noGrp="1"/>
          </p:cNvSpPr>
          <p:nvPr>
            <p:ph sz="half" idx="2"/>
          </p:nvPr>
        </p:nvSpPr>
        <p:spPr/>
        <p:txBody>
          <a:bodyPr/>
          <a:lstStyle/>
          <a:p>
            <a:endParaRPr lang="en-US" dirty="0"/>
          </a:p>
        </p:txBody>
      </p:sp>
      <p:sp>
        <p:nvSpPr>
          <p:cNvPr id="5" name="Slide Number Placeholder 4">
            <a:extLst>
              <a:ext uri="{FF2B5EF4-FFF2-40B4-BE49-F238E27FC236}">
                <a16:creationId xmlns:a16="http://schemas.microsoft.com/office/drawing/2014/main" id="{E2072946-1E12-C440-BC6B-6993B93F070C}"/>
              </a:ext>
            </a:extLst>
          </p:cNvPr>
          <p:cNvSpPr>
            <a:spLocks noGrp="1"/>
          </p:cNvSpPr>
          <p:nvPr>
            <p:ph type="sldNum" sz="quarter" idx="10"/>
          </p:nvPr>
        </p:nvSpPr>
        <p:spPr/>
        <p:txBody>
          <a:bodyPr/>
          <a:lstStyle/>
          <a:p>
            <a:pPr>
              <a:defRPr/>
            </a:pPr>
            <a:fld id="{2F8EF95E-660F-6F48-9B3C-B3F93E20ACE1}" type="slidenum">
              <a:rPr lang="en-US" smtClean="0"/>
              <a:pPr>
                <a:defRPr/>
              </a:pPr>
              <a:t>51</a:t>
            </a:fld>
            <a:endParaRPr lang="en-US" dirty="0"/>
          </a:p>
        </p:txBody>
      </p:sp>
    </p:spTree>
    <p:extLst>
      <p:ext uri="{BB962C8B-B14F-4D97-AF65-F5344CB8AC3E}">
        <p14:creationId xmlns:p14="http://schemas.microsoft.com/office/powerpoint/2010/main" val="14577442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78AE5-5020-7947-BC61-B82AC2467384}"/>
              </a:ext>
            </a:extLst>
          </p:cNvPr>
          <p:cNvSpPr>
            <a:spLocks noGrp="1"/>
          </p:cNvSpPr>
          <p:nvPr>
            <p:ph type="ctrTitle"/>
          </p:nvPr>
        </p:nvSpPr>
        <p:spPr/>
        <p:txBody>
          <a:bodyPr/>
          <a:lstStyle/>
          <a:p>
            <a:r>
              <a:rPr lang="en-US" dirty="0"/>
              <a:t>OWASP Top 10:</a:t>
            </a:r>
            <a:br>
              <a:rPr lang="en-US" dirty="0"/>
            </a:br>
            <a:r>
              <a:rPr lang="en-US" dirty="0"/>
              <a:t>Using Components </a:t>
            </a:r>
            <a:br>
              <a:rPr lang="en-US" dirty="0"/>
            </a:br>
            <a:r>
              <a:rPr lang="en-US" dirty="0"/>
              <a:t>with Known Vulnerabilities</a:t>
            </a:r>
          </a:p>
        </p:txBody>
      </p:sp>
      <p:sp>
        <p:nvSpPr>
          <p:cNvPr id="3" name="Subtitle 2">
            <a:extLst>
              <a:ext uri="{FF2B5EF4-FFF2-40B4-BE49-F238E27FC236}">
                <a16:creationId xmlns:a16="http://schemas.microsoft.com/office/drawing/2014/main" id="{4616624E-1E83-8A4C-9014-EF3A364EA2AA}"/>
              </a:ext>
            </a:extLst>
          </p:cNvPr>
          <p:cNvSpPr>
            <a:spLocks noGrp="1"/>
          </p:cNvSpPr>
          <p:nvPr>
            <p:ph type="subTitle" idx="1"/>
          </p:nvPr>
        </p:nvSpPr>
        <p:spPr/>
        <p:txBody>
          <a:bodyPr/>
          <a:lstStyle/>
          <a:p>
            <a:r>
              <a:rPr lang="en-US" dirty="0"/>
              <a:t>Finding and exploiting already-</a:t>
            </a:r>
          </a:p>
          <a:p>
            <a:r>
              <a:rPr lang="en-US" dirty="0"/>
              <a:t>known vulnerabilities before</a:t>
            </a:r>
          </a:p>
          <a:p>
            <a:r>
              <a:rPr lang="en-US" dirty="0"/>
              <a:t>they are fixed</a:t>
            </a:r>
          </a:p>
        </p:txBody>
      </p:sp>
      <p:sp>
        <p:nvSpPr>
          <p:cNvPr id="4" name="Slide Number Placeholder 3">
            <a:extLst>
              <a:ext uri="{FF2B5EF4-FFF2-40B4-BE49-F238E27FC236}">
                <a16:creationId xmlns:a16="http://schemas.microsoft.com/office/drawing/2014/main" id="{1E5F3118-62BA-7B45-8540-3E9E2F47F4C1}"/>
              </a:ext>
            </a:extLst>
          </p:cNvPr>
          <p:cNvSpPr>
            <a:spLocks noGrp="1"/>
          </p:cNvSpPr>
          <p:nvPr>
            <p:ph type="sldNum" sz="quarter" idx="4"/>
          </p:nvPr>
        </p:nvSpPr>
        <p:spPr/>
        <p:txBody>
          <a:bodyPr/>
          <a:lstStyle/>
          <a:p>
            <a:pPr>
              <a:defRPr/>
            </a:pPr>
            <a:r>
              <a:rPr lang="en-US"/>
              <a:t>1</a:t>
            </a:r>
            <a:endParaRPr lang="en-US" dirty="0"/>
          </a:p>
        </p:txBody>
      </p:sp>
    </p:spTree>
    <p:extLst>
      <p:ext uri="{BB962C8B-B14F-4D97-AF65-F5344CB8AC3E}">
        <p14:creationId xmlns:p14="http://schemas.microsoft.com/office/powerpoint/2010/main" val="1547715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DEEC3-A78E-A44B-8E9C-1445E49FBF26}"/>
              </a:ext>
            </a:extLst>
          </p:cNvPr>
          <p:cNvSpPr>
            <a:spLocks noGrp="1"/>
          </p:cNvSpPr>
          <p:nvPr>
            <p:ph type="title"/>
          </p:nvPr>
        </p:nvSpPr>
        <p:spPr/>
        <p:txBody>
          <a:bodyPr/>
          <a:lstStyle/>
          <a:p>
            <a:r>
              <a:rPr lang="en-US" dirty="0"/>
              <a:t>Using Components with Known Vulnerabilities</a:t>
            </a:r>
          </a:p>
        </p:txBody>
      </p:sp>
      <p:sp>
        <p:nvSpPr>
          <p:cNvPr id="3" name="Content Placeholder 2">
            <a:extLst>
              <a:ext uri="{FF2B5EF4-FFF2-40B4-BE49-F238E27FC236}">
                <a16:creationId xmlns:a16="http://schemas.microsoft.com/office/drawing/2014/main" id="{78315573-DAD9-5D4C-8B95-4CBE598A3235}"/>
              </a:ext>
            </a:extLst>
          </p:cNvPr>
          <p:cNvSpPr>
            <a:spLocks noGrp="1"/>
          </p:cNvSpPr>
          <p:nvPr>
            <p:ph idx="1"/>
          </p:nvPr>
        </p:nvSpPr>
        <p:spPr/>
        <p:txBody>
          <a:bodyPr/>
          <a:lstStyle/>
          <a:p>
            <a:pPr marL="0" indent="0">
              <a:buNone/>
            </a:pPr>
            <a:r>
              <a:rPr lang="en-US" dirty="0"/>
              <a:t>Security Concerns</a:t>
            </a:r>
          </a:p>
          <a:p>
            <a:r>
              <a:rPr lang="en-US" sz="2000" dirty="0"/>
              <a:t>Component-heavy development patterns can lead to development teams not even understanding which components they use in their application or API, much less keeping them up to date</a:t>
            </a:r>
          </a:p>
          <a:p>
            <a:r>
              <a:rPr lang="en-US" sz="2000" dirty="0"/>
              <a:t>Known vulnerabilities is public information</a:t>
            </a:r>
          </a:p>
        </p:txBody>
      </p:sp>
      <p:sp>
        <p:nvSpPr>
          <p:cNvPr id="4" name="Text Placeholder 3">
            <a:extLst>
              <a:ext uri="{FF2B5EF4-FFF2-40B4-BE49-F238E27FC236}">
                <a16:creationId xmlns:a16="http://schemas.microsoft.com/office/drawing/2014/main" id="{38F515F7-F615-FF42-9B12-942B1A50C8AD}"/>
              </a:ext>
            </a:extLst>
          </p:cNvPr>
          <p:cNvSpPr>
            <a:spLocks noGrp="1"/>
          </p:cNvSpPr>
          <p:nvPr>
            <p:ph type="body" sz="half" idx="2"/>
          </p:nvPr>
        </p:nvSpPr>
        <p:spPr/>
        <p:txBody>
          <a:bodyPr/>
          <a:lstStyle/>
          <a:p>
            <a:r>
              <a:rPr lang="en-US" b="1" u="sng" dirty="0"/>
              <a:t>Example Attack Scenario</a:t>
            </a:r>
          </a:p>
          <a:p>
            <a:r>
              <a:rPr lang="en-US" dirty="0"/>
              <a:t>Components typically run with the same privileges as the application itself, so flaws in any component can result in serious impact. Such flaws can be accidental (e.g. coding error) or intentional (e.g. backdoor in component). </a:t>
            </a:r>
            <a:endParaRPr lang="en-US" b="1" dirty="0"/>
          </a:p>
        </p:txBody>
      </p:sp>
      <p:sp>
        <p:nvSpPr>
          <p:cNvPr id="5" name="Slide Number Placeholder 4">
            <a:extLst>
              <a:ext uri="{FF2B5EF4-FFF2-40B4-BE49-F238E27FC236}">
                <a16:creationId xmlns:a16="http://schemas.microsoft.com/office/drawing/2014/main" id="{9FF1618C-B9B3-6844-8C9C-A79AC3CF5D73}"/>
              </a:ext>
            </a:extLst>
          </p:cNvPr>
          <p:cNvSpPr>
            <a:spLocks noGrp="1"/>
          </p:cNvSpPr>
          <p:nvPr>
            <p:ph type="sldNum" sz="quarter" idx="10"/>
          </p:nvPr>
        </p:nvSpPr>
        <p:spPr/>
        <p:txBody>
          <a:bodyPr/>
          <a:lstStyle/>
          <a:p>
            <a:pPr>
              <a:defRPr/>
            </a:pPr>
            <a:fld id="{0C045864-67DE-844A-AC03-EBD93572A568}" type="slidenum">
              <a:rPr lang="en-US" smtClean="0"/>
              <a:pPr>
                <a:defRPr/>
              </a:pPr>
              <a:t>53</a:t>
            </a:fld>
            <a:endParaRPr lang="en-US" dirty="0"/>
          </a:p>
        </p:txBody>
      </p:sp>
    </p:spTree>
    <p:extLst>
      <p:ext uri="{BB962C8B-B14F-4D97-AF65-F5344CB8AC3E}">
        <p14:creationId xmlns:p14="http://schemas.microsoft.com/office/powerpoint/2010/main" val="39859027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DBDA0-3A9E-3042-BFC0-57952C8D6906}"/>
              </a:ext>
            </a:extLst>
          </p:cNvPr>
          <p:cNvSpPr>
            <a:spLocks noGrp="1"/>
          </p:cNvSpPr>
          <p:nvPr>
            <p:ph type="title"/>
          </p:nvPr>
        </p:nvSpPr>
        <p:spPr/>
        <p:txBody>
          <a:bodyPr/>
          <a:lstStyle/>
          <a:p>
            <a:pPr algn="l"/>
            <a:r>
              <a:rPr lang="en-US" dirty="0"/>
              <a:t>Lab – </a:t>
            </a:r>
            <a:r>
              <a:rPr lang="en-US" sz="2800" dirty="0"/>
              <a:t>Using Components with Known Vulnerabilities</a:t>
            </a:r>
          </a:p>
        </p:txBody>
      </p:sp>
      <p:sp>
        <p:nvSpPr>
          <p:cNvPr id="3" name="Content Placeholder 2">
            <a:extLst>
              <a:ext uri="{FF2B5EF4-FFF2-40B4-BE49-F238E27FC236}">
                <a16:creationId xmlns:a16="http://schemas.microsoft.com/office/drawing/2014/main" id="{2E1CF981-491D-0A43-BC58-D1610E1CAF7F}"/>
              </a:ext>
            </a:extLst>
          </p:cNvPr>
          <p:cNvSpPr>
            <a:spLocks noGrp="1"/>
          </p:cNvSpPr>
          <p:nvPr>
            <p:ph sz="half" idx="1"/>
          </p:nvPr>
        </p:nvSpPr>
        <p:spPr/>
        <p:txBody>
          <a:bodyPr/>
          <a:lstStyle/>
          <a:p>
            <a:pPr marL="0" indent="0">
              <a:buNone/>
            </a:pPr>
            <a:r>
              <a:rPr lang="en-US" dirty="0"/>
              <a:t>Tools</a:t>
            </a:r>
          </a:p>
          <a:p>
            <a:r>
              <a:rPr lang="en-US" dirty="0"/>
              <a:t>Burp Suite</a:t>
            </a:r>
          </a:p>
          <a:p>
            <a:r>
              <a:rPr lang="en-US" dirty="0"/>
              <a:t>Zed Attack Proxy</a:t>
            </a:r>
          </a:p>
          <a:p>
            <a:endParaRPr lang="en-US" dirty="0"/>
          </a:p>
        </p:txBody>
      </p:sp>
      <p:sp>
        <p:nvSpPr>
          <p:cNvPr id="4" name="Content Placeholder 3">
            <a:extLst>
              <a:ext uri="{FF2B5EF4-FFF2-40B4-BE49-F238E27FC236}">
                <a16:creationId xmlns:a16="http://schemas.microsoft.com/office/drawing/2014/main" id="{78E2D1FA-B1D6-B143-9508-6F2BEED9C2BE}"/>
              </a:ext>
            </a:extLst>
          </p:cNvPr>
          <p:cNvSpPr>
            <a:spLocks noGrp="1"/>
          </p:cNvSpPr>
          <p:nvPr>
            <p:ph sz="half" idx="2"/>
          </p:nvPr>
        </p:nvSpPr>
        <p:spPr/>
        <p:txBody>
          <a:bodyPr/>
          <a:lstStyle/>
          <a:p>
            <a:endParaRPr lang="en-US" dirty="0"/>
          </a:p>
        </p:txBody>
      </p:sp>
      <p:sp>
        <p:nvSpPr>
          <p:cNvPr id="5" name="Slide Number Placeholder 4">
            <a:extLst>
              <a:ext uri="{FF2B5EF4-FFF2-40B4-BE49-F238E27FC236}">
                <a16:creationId xmlns:a16="http://schemas.microsoft.com/office/drawing/2014/main" id="{E2072946-1E12-C440-BC6B-6993B93F070C}"/>
              </a:ext>
            </a:extLst>
          </p:cNvPr>
          <p:cNvSpPr>
            <a:spLocks noGrp="1"/>
          </p:cNvSpPr>
          <p:nvPr>
            <p:ph type="sldNum" sz="quarter" idx="10"/>
          </p:nvPr>
        </p:nvSpPr>
        <p:spPr/>
        <p:txBody>
          <a:bodyPr/>
          <a:lstStyle/>
          <a:p>
            <a:pPr>
              <a:defRPr/>
            </a:pPr>
            <a:fld id="{2F8EF95E-660F-6F48-9B3C-B3F93E20ACE1}" type="slidenum">
              <a:rPr lang="en-US" smtClean="0"/>
              <a:pPr>
                <a:defRPr/>
              </a:pPr>
              <a:t>54</a:t>
            </a:fld>
            <a:endParaRPr lang="en-US" dirty="0"/>
          </a:p>
        </p:txBody>
      </p:sp>
    </p:spTree>
    <p:extLst>
      <p:ext uri="{BB962C8B-B14F-4D97-AF65-F5344CB8AC3E}">
        <p14:creationId xmlns:p14="http://schemas.microsoft.com/office/powerpoint/2010/main" val="6228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78AE5-5020-7947-BC61-B82AC2467384}"/>
              </a:ext>
            </a:extLst>
          </p:cNvPr>
          <p:cNvSpPr>
            <a:spLocks noGrp="1"/>
          </p:cNvSpPr>
          <p:nvPr>
            <p:ph type="ctrTitle"/>
          </p:nvPr>
        </p:nvSpPr>
        <p:spPr/>
        <p:txBody>
          <a:bodyPr/>
          <a:lstStyle/>
          <a:p>
            <a:r>
              <a:rPr lang="en-US" dirty="0"/>
              <a:t>OWASP Top 10:</a:t>
            </a:r>
            <a:br>
              <a:rPr lang="en-US" dirty="0"/>
            </a:br>
            <a:r>
              <a:rPr lang="en-US" dirty="0"/>
              <a:t>Insufficient Logging &amp; Monitoring</a:t>
            </a:r>
          </a:p>
        </p:txBody>
      </p:sp>
      <p:sp>
        <p:nvSpPr>
          <p:cNvPr id="3" name="Subtitle 2">
            <a:extLst>
              <a:ext uri="{FF2B5EF4-FFF2-40B4-BE49-F238E27FC236}">
                <a16:creationId xmlns:a16="http://schemas.microsoft.com/office/drawing/2014/main" id="{4616624E-1E83-8A4C-9014-EF3A364EA2AA}"/>
              </a:ext>
            </a:extLst>
          </p:cNvPr>
          <p:cNvSpPr>
            <a:spLocks noGrp="1"/>
          </p:cNvSpPr>
          <p:nvPr>
            <p:ph type="subTitle" idx="1"/>
          </p:nvPr>
        </p:nvSpPr>
        <p:spPr/>
        <p:txBody>
          <a:bodyPr/>
          <a:lstStyle/>
          <a:p>
            <a:r>
              <a:rPr lang="en-US" dirty="0"/>
              <a:t>Insufficient monitoring allows</a:t>
            </a:r>
          </a:p>
          <a:p>
            <a:r>
              <a:rPr lang="en-US" dirty="0"/>
              <a:t>attackers to work unnoticed</a:t>
            </a:r>
          </a:p>
        </p:txBody>
      </p:sp>
      <p:sp>
        <p:nvSpPr>
          <p:cNvPr id="4" name="Slide Number Placeholder 3">
            <a:extLst>
              <a:ext uri="{FF2B5EF4-FFF2-40B4-BE49-F238E27FC236}">
                <a16:creationId xmlns:a16="http://schemas.microsoft.com/office/drawing/2014/main" id="{1E5F3118-62BA-7B45-8540-3E9E2F47F4C1}"/>
              </a:ext>
            </a:extLst>
          </p:cNvPr>
          <p:cNvSpPr>
            <a:spLocks noGrp="1"/>
          </p:cNvSpPr>
          <p:nvPr>
            <p:ph type="sldNum" sz="quarter" idx="4"/>
          </p:nvPr>
        </p:nvSpPr>
        <p:spPr/>
        <p:txBody>
          <a:bodyPr/>
          <a:lstStyle/>
          <a:p>
            <a:pPr>
              <a:defRPr/>
            </a:pPr>
            <a:r>
              <a:rPr lang="en-US"/>
              <a:t>1</a:t>
            </a:r>
            <a:endParaRPr lang="en-US" dirty="0"/>
          </a:p>
        </p:txBody>
      </p:sp>
    </p:spTree>
    <p:extLst>
      <p:ext uri="{BB962C8B-B14F-4D97-AF65-F5344CB8AC3E}">
        <p14:creationId xmlns:p14="http://schemas.microsoft.com/office/powerpoint/2010/main" val="42619290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DEEC3-A78E-A44B-8E9C-1445E49FBF26}"/>
              </a:ext>
            </a:extLst>
          </p:cNvPr>
          <p:cNvSpPr>
            <a:spLocks noGrp="1"/>
          </p:cNvSpPr>
          <p:nvPr>
            <p:ph type="title"/>
          </p:nvPr>
        </p:nvSpPr>
        <p:spPr/>
        <p:txBody>
          <a:bodyPr/>
          <a:lstStyle/>
          <a:p>
            <a:r>
              <a:rPr lang="en-US" dirty="0"/>
              <a:t>Insufficient Logging &amp; Monitoring</a:t>
            </a:r>
          </a:p>
        </p:txBody>
      </p:sp>
      <p:sp>
        <p:nvSpPr>
          <p:cNvPr id="3" name="Content Placeholder 2">
            <a:extLst>
              <a:ext uri="{FF2B5EF4-FFF2-40B4-BE49-F238E27FC236}">
                <a16:creationId xmlns:a16="http://schemas.microsoft.com/office/drawing/2014/main" id="{78315573-DAD9-5D4C-8B95-4CBE598A3235}"/>
              </a:ext>
            </a:extLst>
          </p:cNvPr>
          <p:cNvSpPr>
            <a:spLocks noGrp="1"/>
          </p:cNvSpPr>
          <p:nvPr>
            <p:ph idx="1"/>
          </p:nvPr>
        </p:nvSpPr>
        <p:spPr/>
        <p:txBody>
          <a:bodyPr/>
          <a:lstStyle/>
          <a:p>
            <a:pPr marL="0" indent="0">
              <a:buNone/>
            </a:pPr>
            <a:r>
              <a:rPr lang="en-US" dirty="0"/>
              <a:t>Security Concerns</a:t>
            </a:r>
          </a:p>
          <a:p>
            <a:r>
              <a:rPr lang="en-US" sz="2000" dirty="0">
                <a:latin typeface="Helvetica" pitchFamily="2" charset="0"/>
              </a:rPr>
              <a:t>If you’re not looking for attackers or suspicious activities, you’re not going to find them.</a:t>
            </a:r>
          </a:p>
          <a:p>
            <a:r>
              <a:rPr lang="en-US" sz="2000" dirty="0"/>
              <a:t>Logging isn’t just important for identifying attacks in progress; it can assist with the forensic analysis after an attack has succeeded.</a:t>
            </a:r>
          </a:p>
          <a:p>
            <a:endParaRPr lang="en-US" sz="2000" dirty="0">
              <a:latin typeface="Helvetica" pitchFamily="2" charset="0"/>
            </a:endParaRPr>
          </a:p>
          <a:p>
            <a:endParaRPr lang="en-US" sz="2000" dirty="0"/>
          </a:p>
        </p:txBody>
      </p:sp>
      <p:sp>
        <p:nvSpPr>
          <p:cNvPr id="4" name="Text Placeholder 3">
            <a:extLst>
              <a:ext uri="{FF2B5EF4-FFF2-40B4-BE49-F238E27FC236}">
                <a16:creationId xmlns:a16="http://schemas.microsoft.com/office/drawing/2014/main" id="{38F515F7-F615-FF42-9B12-942B1A50C8AD}"/>
              </a:ext>
            </a:extLst>
          </p:cNvPr>
          <p:cNvSpPr>
            <a:spLocks noGrp="1"/>
          </p:cNvSpPr>
          <p:nvPr>
            <p:ph type="body" sz="half" idx="2"/>
          </p:nvPr>
        </p:nvSpPr>
        <p:spPr/>
        <p:txBody>
          <a:bodyPr/>
          <a:lstStyle/>
          <a:p>
            <a:r>
              <a:rPr lang="en-US" b="1" u="sng" dirty="0"/>
              <a:t>Example Attack Scenario</a:t>
            </a:r>
          </a:p>
          <a:p>
            <a:r>
              <a:rPr lang="en-US" dirty="0"/>
              <a:t>A major US retailer reportedly had an internal malware analysis sandbox analyzing attachments. The sandbox software had detected potentially unwanted software, but no one responded to this detection. The sandbox had been producing warnings for some time before the breach was detected due to fraudulent card transactions by an external bank.</a:t>
            </a:r>
            <a:endParaRPr lang="en-US" b="1" dirty="0"/>
          </a:p>
        </p:txBody>
      </p:sp>
      <p:sp>
        <p:nvSpPr>
          <p:cNvPr id="5" name="Slide Number Placeholder 4">
            <a:extLst>
              <a:ext uri="{FF2B5EF4-FFF2-40B4-BE49-F238E27FC236}">
                <a16:creationId xmlns:a16="http://schemas.microsoft.com/office/drawing/2014/main" id="{9FF1618C-B9B3-6844-8C9C-A79AC3CF5D73}"/>
              </a:ext>
            </a:extLst>
          </p:cNvPr>
          <p:cNvSpPr>
            <a:spLocks noGrp="1"/>
          </p:cNvSpPr>
          <p:nvPr>
            <p:ph type="sldNum" sz="quarter" idx="10"/>
          </p:nvPr>
        </p:nvSpPr>
        <p:spPr/>
        <p:txBody>
          <a:bodyPr/>
          <a:lstStyle/>
          <a:p>
            <a:pPr>
              <a:defRPr/>
            </a:pPr>
            <a:fld id="{0C045864-67DE-844A-AC03-EBD93572A568}" type="slidenum">
              <a:rPr lang="en-US" smtClean="0"/>
              <a:pPr>
                <a:defRPr/>
              </a:pPr>
              <a:t>56</a:t>
            </a:fld>
            <a:endParaRPr lang="en-US" dirty="0"/>
          </a:p>
        </p:txBody>
      </p:sp>
    </p:spTree>
    <p:extLst>
      <p:ext uri="{BB962C8B-B14F-4D97-AF65-F5344CB8AC3E}">
        <p14:creationId xmlns:p14="http://schemas.microsoft.com/office/powerpoint/2010/main" val="34981692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DBDA0-3A9E-3042-BFC0-57952C8D6906}"/>
              </a:ext>
            </a:extLst>
          </p:cNvPr>
          <p:cNvSpPr>
            <a:spLocks noGrp="1"/>
          </p:cNvSpPr>
          <p:nvPr>
            <p:ph type="title"/>
          </p:nvPr>
        </p:nvSpPr>
        <p:spPr/>
        <p:txBody>
          <a:bodyPr/>
          <a:lstStyle/>
          <a:p>
            <a:pPr algn="l"/>
            <a:r>
              <a:rPr lang="en-US" dirty="0"/>
              <a:t>Lab – Insufficient Logging &amp; Monitoring</a:t>
            </a:r>
          </a:p>
        </p:txBody>
      </p:sp>
      <p:sp>
        <p:nvSpPr>
          <p:cNvPr id="3" name="Content Placeholder 2">
            <a:extLst>
              <a:ext uri="{FF2B5EF4-FFF2-40B4-BE49-F238E27FC236}">
                <a16:creationId xmlns:a16="http://schemas.microsoft.com/office/drawing/2014/main" id="{2E1CF981-491D-0A43-BC58-D1610E1CAF7F}"/>
              </a:ext>
            </a:extLst>
          </p:cNvPr>
          <p:cNvSpPr>
            <a:spLocks noGrp="1"/>
          </p:cNvSpPr>
          <p:nvPr>
            <p:ph sz="half" idx="1"/>
          </p:nvPr>
        </p:nvSpPr>
        <p:spPr/>
        <p:txBody>
          <a:bodyPr/>
          <a:lstStyle/>
          <a:p>
            <a:pPr marL="0" indent="0">
              <a:buNone/>
            </a:pPr>
            <a:r>
              <a:rPr lang="en-US" dirty="0"/>
              <a:t>Tools</a:t>
            </a:r>
          </a:p>
          <a:p>
            <a:r>
              <a:rPr lang="en-US" dirty="0"/>
              <a:t>Burp Suite</a:t>
            </a:r>
          </a:p>
          <a:p>
            <a:r>
              <a:rPr lang="en-US" dirty="0"/>
              <a:t>Zed Attack Proxy</a:t>
            </a:r>
          </a:p>
          <a:p>
            <a:endParaRPr lang="en-US" dirty="0"/>
          </a:p>
        </p:txBody>
      </p:sp>
      <p:sp>
        <p:nvSpPr>
          <p:cNvPr id="4" name="Content Placeholder 3">
            <a:extLst>
              <a:ext uri="{FF2B5EF4-FFF2-40B4-BE49-F238E27FC236}">
                <a16:creationId xmlns:a16="http://schemas.microsoft.com/office/drawing/2014/main" id="{78E2D1FA-B1D6-B143-9508-6F2BEED9C2BE}"/>
              </a:ext>
            </a:extLst>
          </p:cNvPr>
          <p:cNvSpPr>
            <a:spLocks noGrp="1"/>
          </p:cNvSpPr>
          <p:nvPr>
            <p:ph sz="half" idx="2"/>
          </p:nvPr>
        </p:nvSpPr>
        <p:spPr/>
        <p:txBody>
          <a:bodyPr/>
          <a:lstStyle/>
          <a:p>
            <a:endParaRPr lang="en-US" dirty="0"/>
          </a:p>
        </p:txBody>
      </p:sp>
      <p:sp>
        <p:nvSpPr>
          <p:cNvPr id="5" name="Slide Number Placeholder 4">
            <a:extLst>
              <a:ext uri="{FF2B5EF4-FFF2-40B4-BE49-F238E27FC236}">
                <a16:creationId xmlns:a16="http://schemas.microsoft.com/office/drawing/2014/main" id="{E2072946-1E12-C440-BC6B-6993B93F070C}"/>
              </a:ext>
            </a:extLst>
          </p:cNvPr>
          <p:cNvSpPr>
            <a:spLocks noGrp="1"/>
          </p:cNvSpPr>
          <p:nvPr>
            <p:ph type="sldNum" sz="quarter" idx="10"/>
          </p:nvPr>
        </p:nvSpPr>
        <p:spPr/>
        <p:txBody>
          <a:bodyPr/>
          <a:lstStyle/>
          <a:p>
            <a:pPr>
              <a:defRPr/>
            </a:pPr>
            <a:fld id="{2F8EF95E-660F-6F48-9B3C-B3F93E20ACE1}" type="slidenum">
              <a:rPr lang="en-US" smtClean="0"/>
              <a:pPr>
                <a:defRPr/>
              </a:pPr>
              <a:t>57</a:t>
            </a:fld>
            <a:endParaRPr lang="en-US" dirty="0"/>
          </a:p>
        </p:txBody>
      </p:sp>
    </p:spTree>
    <p:extLst>
      <p:ext uri="{BB962C8B-B14F-4D97-AF65-F5344CB8AC3E}">
        <p14:creationId xmlns:p14="http://schemas.microsoft.com/office/powerpoint/2010/main" val="41700168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B6172-190F-2142-BBEB-57670D252988}"/>
              </a:ext>
            </a:extLst>
          </p:cNvPr>
          <p:cNvSpPr>
            <a:spLocks noGrp="1"/>
          </p:cNvSpPr>
          <p:nvPr>
            <p:ph type="title"/>
          </p:nvPr>
        </p:nvSpPr>
        <p:spPr/>
        <p:txBody>
          <a:bodyPr/>
          <a:lstStyle/>
          <a:p>
            <a:r>
              <a:rPr lang="en-US" dirty="0"/>
              <a:t>Install Target</a:t>
            </a:r>
          </a:p>
        </p:txBody>
      </p:sp>
      <p:sp>
        <p:nvSpPr>
          <p:cNvPr id="3" name="Content Placeholder 2">
            <a:extLst>
              <a:ext uri="{FF2B5EF4-FFF2-40B4-BE49-F238E27FC236}">
                <a16:creationId xmlns:a16="http://schemas.microsoft.com/office/drawing/2014/main" id="{DA45A449-F57C-F148-AE4C-7BE17DE10270}"/>
              </a:ext>
            </a:extLst>
          </p:cNvPr>
          <p:cNvSpPr>
            <a:spLocks noGrp="1"/>
          </p:cNvSpPr>
          <p:nvPr>
            <p:ph idx="1"/>
          </p:nvPr>
        </p:nvSpPr>
        <p:spPr/>
        <p:txBody>
          <a:bodyPr/>
          <a:lstStyle/>
          <a:p>
            <a:r>
              <a:rPr lang="en-US" b="1" dirty="0">
                <a:latin typeface="Consolas" panose="020B0609020204030204" pitchFamily="49" charset="0"/>
                <a:cs typeface="Consolas" panose="020B0609020204030204" pitchFamily="49" charset="0"/>
              </a:rPr>
              <a:t>Install Docker</a:t>
            </a:r>
          </a:p>
          <a:p>
            <a:pPr lvl="1"/>
            <a:endParaRPr lang="en-US" b="1" dirty="0">
              <a:latin typeface="Consolas" panose="020B0609020204030204" pitchFamily="49" charset="0"/>
              <a:cs typeface="Consolas" panose="020B0609020204030204" pitchFamily="49" charset="0"/>
            </a:endParaRPr>
          </a:p>
          <a:p>
            <a:r>
              <a:rPr lang="en-US" b="1" dirty="0">
                <a:latin typeface="Consolas" panose="020B0609020204030204" pitchFamily="49" charset="0"/>
                <a:cs typeface="Consolas" panose="020B0609020204030204" pitchFamily="49" charset="0"/>
              </a:rPr>
              <a:t>Get Target Files</a:t>
            </a:r>
          </a:p>
          <a:p>
            <a:pPr lvl="1"/>
            <a:r>
              <a:rPr lang="en-US" b="1" dirty="0" err="1">
                <a:latin typeface="Consolas" panose="020B0609020204030204" pitchFamily="49" charset="0"/>
                <a:cs typeface="Consolas" panose="020B0609020204030204" pitchFamily="49" charset="0"/>
              </a:rPr>
              <a:t>wget</a:t>
            </a:r>
            <a:r>
              <a:rPr lang="en-US" b="1" dirty="0">
                <a:latin typeface="Consolas" panose="020B0609020204030204" pitchFamily="49" charset="0"/>
                <a:cs typeface="Consolas" panose="020B0609020204030204" pitchFamily="49" charset="0"/>
              </a:rPr>
              <a:t> https://</a:t>
            </a:r>
            <a:r>
              <a:rPr lang="en-US" b="1" dirty="0" err="1">
                <a:latin typeface="Consolas" panose="020B0609020204030204" pitchFamily="49" charset="0"/>
                <a:cs typeface="Consolas" panose="020B0609020204030204" pitchFamily="49" charset="0"/>
              </a:rPr>
              <a:t>github.com</a:t>
            </a:r>
            <a:r>
              <a:rPr lang="en-US" b="1" dirty="0">
                <a:latin typeface="Consolas" panose="020B0609020204030204" pitchFamily="49" charset="0"/>
                <a:cs typeface="Consolas" panose="020B0609020204030204" pitchFamily="49" charset="0"/>
              </a:rPr>
              <a:t>/</a:t>
            </a:r>
            <a:r>
              <a:rPr lang="en-US" b="1" dirty="0" err="1">
                <a:latin typeface="Consolas" panose="020B0609020204030204" pitchFamily="49" charset="0"/>
                <a:cs typeface="Consolas" panose="020B0609020204030204" pitchFamily="49" charset="0"/>
              </a:rPr>
              <a:t>bkimminich</a:t>
            </a:r>
            <a:r>
              <a:rPr lang="en-US" b="1" dirty="0">
                <a:latin typeface="Consolas" panose="020B0609020204030204" pitchFamily="49" charset="0"/>
                <a:cs typeface="Consolas" panose="020B0609020204030204" pitchFamily="49" charset="0"/>
              </a:rPr>
              <a:t>/juice-shop/releases/download/v9.0.1/juice-shop-9.0.1_node10_linux_x64.tgz</a:t>
            </a:r>
          </a:p>
          <a:p>
            <a:r>
              <a:rPr lang="en-US" b="1" dirty="0">
                <a:latin typeface="Consolas" panose="020B0609020204030204" pitchFamily="49" charset="0"/>
                <a:cs typeface="Consolas" panose="020B0609020204030204" pitchFamily="49" charset="0"/>
              </a:rPr>
              <a:t>Extract</a:t>
            </a:r>
          </a:p>
          <a:p>
            <a:pPr lvl="1"/>
            <a:r>
              <a:rPr lang="en-US" b="1" dirty="0">
                <a:latin typeface="Consolas" panose="020B0609020204030204" pitchFamily="49" charset="0"/>
                <a:cs typeface="Consolas" panose="020B0609020204030204" pitchFamily="49" charset="0"/>
              </a:rPr>
              <a:t>tar -</a:t>
            </a:r>
            <a:r>
              <a:rPr lang="en-US" b="1" dirty="0" err="1">
                <a:latin typeface="Consolas" panose="020B0609020204030204" pitchFamily="49" charset="0"/>
                <a:cs typeface="Consolas" panose="020B0609020204030204" pitchFamily="49" charset="0"/>
              </a:rPr>
              <a:t>xvf</a:t>
            </a:r>
            <a:r>
              <a:rPr lang="en-US" b="1" dirty="0">
                <a:latin typeface="Consolas" panose="020B0609020204030204" pitchFamily="49" charset="0"/>
                <a:cs typeface="Consolas" panose="020B0609020204030204" pitchFamily="49" charset="0"/>
              </a:rPr>
              <a:t> juice-shop-9.0.1_node10_linux_x64.tgz</a:t>
            </a:r>
          </a:p>
        </p:txBody>
      </p:sp>
      <p:sp>
        <p:nvSpPr>
          <p:cNvPr id="4" name="Slide Number Placeholder 3">
            <a:extLst>
              <a:ext uri="{FF2B5EF4-FFF2-40B4-BE49-F238E27FC236}">
                <a16:creationId xmlns:a16="http://schemas.microsoft.com/office/drawing/2014/main" id="{A144B411-AA4B-AE46-BD0D-C4C910D3249A}"/>
              </a:ext>
            </a:extLst>
          </p:cNvPr>
          <p:cNvSpPr>
            <a:spLocks noGrp="1"/>
          </p:cNvSpPr>
          <p:nvPr>
            <p:ph type="sldNum" sz="quarter" idx="10"/>
          </p:nvPr>
        </p:nvSpPr>
        <p:spPr/>
        <p:txBody>
          <a:bodyPr/>
          <a:lstStyle/>
          <a:p>
            <a:pPr>
              <a:defRPr/>
            </a:pPr>
            <a:fld id="{67ED70C6-FDCB-5747-9A21-CEFC4DDC4D7F}" type="slidenum">
              <a:rPr lang="en-US" smtClean="0"/>
              <a:pPr>
                <a:defRPr/>
              </a:pPr>
              <a:t>58</a:t>
            </a:fld>
            <a:endParaRPr lang="en-US" dirty="0"/>
          </a:p>
        </p:txBody>
      </p:sp>
    </p:spTree>
    <p:extLst>
      <p:ext uri="{BB962C8B-B14F-4D97-AF65-F5344CB8AC3E}">
        <p14:creationId xmlns:p14="http://schemas.microsoft.com/office/powerpoint/2010/main" val="3725759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D5647-2DC1-7948-A4CF-E9DA295C2763}"/>
              </a:ext>
            </a:extLst>
          </p:cNvPr>
          <p:cNvSpPr>
            <a:spLocks noGrp="1"/>
          </p:cNvSpPr>
          <p:nvPr>
            <p:ph type="title"/>
          </p:nvPr>
        </p:nvSpPr>
        <p:spPr/>
        <p:txBody>
          <a:bodyPr/>
          <a:lstStyle/>
          <a:p>
            <a:r>
              <a:rPr lang="en-US" dirty="0"/>
              <a:t>Target A Specific Web Application</a:t>
            </a:r>
          </a:p>
        </p:txBody>
      </p:sp>
      <p:sp>
        <p:nvSpPr>
          <p:cNvPr id="3" name="Text Placeholder 2">
            <a:extLst>
              <a:ext uri="{FF2B5EF4-FFF2-40B4-BE49-F238E27FC236}">
                <a16:creationId xmlns:a16="http://schemas.microsoft.com/office/drawing/2014/main" id="{B5EBC65B-F8A9-A542-8C6E-A509143C51F2}"/>
              </a:ext>
            </a:extLst>
          </p:cNvPr>
          <p:cNvSpPr>
            <a:spLocks noGrp="1"/>
          </p:cNvSpPr>
          <p:nvPr>
            <p:ph type="body" idx="1"/>
          </p:nvPr>
        </p:nvSpPr>
        <p:spPr/>
        <p:txBody>
          <a:bodyPr/>
          <a:lstStyle/>
          <a:p>
            <a:r>
              <a:rPr lang="en-US" dirty="0"/>
              <a:t>Juice Shop</a:t>
            </a:r>
          </a:p>
        </p:txBody>
      </p:sp>
      <p:sp>
        <p:nvSpPr>
          <p:cNvPr id="4" name="Slide Number Placeholder 3">
            <a:extLst>
              <a:ext uri="{FF2B5EF4-FFF2-40B4-BE49-F238E27FC236}">
                <a16:creationId xmlns:a16="http://schemas.microsoft.com/office/drawing/2014/main" id="{16789608-F8FD-9546-A3B0-CBAF97FEC6F2}"/>
              </a:ext>
            </a:extLst>
          </p:cNvPr>
          <p:cNvSpPr>
            <a:spLocks noGrp="1"/>
          </p:cNvSpPr>
          <p:nvPr>
            <p:ph type="sldNum" sz="quarter" idx="10"/>
          </p:nvPr>
        </p:nvSpPr>
        <p:spPr/>
        <p:txBody>
          <a:bodyPr/>
          <a:lstStyle/>
          <a:p>
            <a:pPr>
              <a:defRPr/>
            </a:pPr>
            <a:fld id="{B8643EE7-E1E3-6A41-AED4-ADD0882BF97B}" type="slidenum">
              <a:rPr lang="en-US" smtClean="0"/>
              <a:pPr>
                <a:defRPr/>
              </a:pPr>
              <a:t>5</a:t>
            </a:fld>
            <a:endParaRPr lang="en-US" dirty="0"/>
          </a:p>
        </p:txBody>
      </p:sp>
    </p:spTree>
    <p:extLst>
      <p:ext uri="{BB962C8B-B14F-4D97-AF65-F5344CB8AC3E}">
        <p14:creationId xmlns:p14="http://schemas.microsoft.com/office/powerpoint/2010/main" val="31614466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99653-F3F0-4B4C-A142-F1C70AD4DBD9}"/>
              </a:ext>
            </a:extLst>
          </p:cNvPr>
          <p:cNvSpPr>
            <a:spLocks noGrp="1"/>
          </p:cNvSpPr>
          <p:nvPr>
            <p:ph type="title"/>
          </p:nvPr>
        </p:nvSpPr>
        <p:spPr/>
        <p:txBody>
          <a:bodyPr/>
          <a:lstStyle/>
          <a:p>
            <a:r>
              <a:rPr lang="en-US" dirty="0"/>
              <a:t>Install Target</a:t>
            </a:r>
          </a:p>
        </p:txBody>
      </p:sp>
      <p:pic>
        <p:nvPicPr>
          <p:cNvPr id="7" name="Content Placeholder 6">
            <a:extLst>
              <a:ext uri="{FF2B5EF4-FFF2-40B4-BE49-F238E27FC236}">
                <a16:creationId xmlns:a16="http://schemas.microsoft.com/office/drawing/2014/main" id="{82B14011-3DD4-5D42-B2AB-00067582F215}"/>
              </a:ext>
            </a:extLst>
          </p:cNvPr>
          <p:cNvPicPr>
            <a:picLocks noGrp="1" noChangeAspect="1"/>
          </p:cNvPicPr>
          <p:nvPr>
            <p:ph idx="1"/>
          </p:nvPr>
        </p:nvPicPr>
        <p:blipFill>
          <a:blip r:embed="rId2"/>
          <a:stretch>
            <a:fillRect/>
          </a:stretch>
        </p:blipFill>
        <p:spPr>
          <a:xfrm>
            <a:off x="3675108" y="514350"/>
            <a:ext cx="4911634" cy="3581400"/>
          </a:xfrm>
        </p:spPr>
      </p:pic>
      <p:sp>
        <p:nvSpPr>
          <p:cNvPr id="4" name="Text Placeholder 3">
            <a:extLst>
              <a:ext uri="{FF2B5EF4-FFF2-40B4-BE49-F238E27FC236}">
                <a16:creationId xmlns:a16="http://schemas.microsoft.com/office/drawing/2014/main" id="{027B4863-AAEE-5746-AAA2-6D466ACDE37B}"/>
              </a:ext>
            </a:extLst>
          </p:cNvPr>
          <p:cNvSpPr>
            <a:spLocks noGrp="1"/>
          </p:cNvSpPr>
          <p:nvPr>
            <p:ph type="body" sz="half" idx="2"/>
          </p:nvPr>
        </p:nvSpPr>
        <p:spPr/>
        <p:txBody>
          <a:bodyPr/>
          <a:lstStyle/>
          <a:p>
            <a:r>
              <a:rPr lang="en-US" dirty="0"/>
              <a:t>https://</a:t>
            </a:r>
            <a:r>
              <a:rPr lang="en-US" dirty="0" err="1"/>
              <a:t>github.com</a:t>
            </a:r>
            <a:r>
              <a:rPr lang="en-US" dirty="0"/>
              <a:t>/</a:t>
            </a:r>
            <a:r>
              <a:rPr lang="en-US" dirty="0" err="1"/>
              <a:t>bkimminich</a:t>
            </a:r>
            <a:r>
              <a:rPr lang="en-US" dirty="0"/>
              <a:t>/juice-shop/releases/download/v9.0.1/juice-shop-9.0.1_node12_linux_x64.tgz</a:t>
            </a:r>
          </a:p>
        </p:txBody>
      </p:sp>
      <p:sp>
        <p:nvSpPr>
          <p:cNvPr id="5" name="Slide Number Placeholder 4">
            <a:extLst>
              <a:ext uri="{FF2B5EF4-FFF2-40B4-BE49-F238E27FC236}">
                <a16:creationId xmlns:a16="http://schemas.microsoft.com/office/drawing/2014/main" id="{B66E20CF-B5DE-8240-8F95-7813F464638F}"/>
              </a:ext>
            </a:extLst>
          </p:cNvPr>
          <p:cNvSpPr>
            <a:spLocks noGrp="1"/>
          </p:cNvSpPr>
          <p:nvPr>
            <p:ph type="sldNum" sz="quarter" idx="10"/>
          </p:nvPr>
        </p:nvSpPr>
        <p:spPr/>
        <p:txBody>
          <a:bodyPr/>
          <a:lstStyle/>
          <a:p>
            <a:pPr>
              <a:defRPr/>
            </a:pPr>
            <a:fld id="{0C045864-67DE-844A-AC03-EBD93572A568}" type="slidenum">
              <a:rPr lang="en-US" smtClean="0"/>
              <a:pPr>
                <a:defRPr/>
              </a:pPr>
              <a:t>59</a:t>
            </a:fld>
            <a:endParaRPr lang="en-US" dirty="0"/>
          </a:p>
        </p:txBody>
      </p:sp>
    </p:spTree>
    <p:extLst>
      <p:ext uri="{BB962C8B-B14F-4D97-AF65-F5344CB8AC3E}">
        <p14:creationId xmlns:p14="http://schemas.microsoft.com/office/powerpoint/2010/main" val="920291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C195F-F5CF-1D4A-8A0D-6A65A59FD910}"/>
              </a:ext>
            </a:extLst>
          </p:cNvPr>
          <p:cNvSpPr>
            <a:spLocks noGrp="1"/>
          </p:cNvSpPr>
          <p:nvPr>
            <p:ph type="title"/>
          </p:nvPr>
        </p:nvSpPr>
        <p:spPr/>
        <p:txBody>
          <a:bodyPr/>
          <a:lstStyle/>
          <a:p>
            <a:r>
              <a:rPr lang="en-US" dirty="0"/>
              <a:t>Web Application Target</a:t>
            </a:r>
          </a:p>
        </p:txBody>
      </p:sp>
      <p:pic>
        <p:nvPicPr>
          <p:cNvPr id="7" name="Picture Placeholder 6">
            <a:extLst>
              <a:ext uri="{FF2B5EF4-FFF2-40B4-BE49-F238E27FC236}">
                <a16:creationId xmlns:a16="http://schemas.microsoft.com/office/drawing/2014/main" id="{30E58CB2-5310-AF44-A1BB-7CD095CC9222}"/>
              </a:ext>
            </a:extLst>
          </p:cNvPr>
          <p:cNvPicPr>
            <a:picLocks noGrp="1" noChangeAspect="1"/>
          </p:cNvPicPr>
          <p:nvPr>
            <p:ph type="pic" idx="1"/>
          </p:nvPr>
        </p:nvPicPr>
        <p:blipFill>
          <a:blip r:embed="rId2"/>
          <a:srcRect t="11429" b="11429"/>
          <a:stretch>
            <a:fillRect/>
          </a:stretch>
        </p:blipFill>
        <p:spPr/>
      </p:pic>
      <p:sp>
        <p:nvSpPr>
          <p:cNvPr id="4" name="Text Placeholder 3">
            <a:extLst>
              <a:ext uri="{FF2B5EF4-FFF2-40B4-BE49-F238E27FC236}">
                <a16:creationId xmlns:a16="http://schemas.microsoft.com/office/drawing/2014/main" id="{5AD4A2BF-7151-294E-9081-AF1442DB7D0E}"/>
              </a:ext>
            </a:extLst>
          </p:cNvPr>
          <p:cNvSpPr>
            <a:spLocks noGrp="1"/>
          </p:cNvSpPr>
          <p:nvPr>
            <p:ph type="body" sz="half" idx="2"/>
          </p:nvPr>
        </p:nvSpPr>
        <p:spPr/>
        <p:txBody>
          <a:bodyPr/>
          <a:lstStyle/>
          <a:p>
            <a:endParaRPr lang="en-US"/>
          </a:p>
        </p:txBody>
      </p:sp>
      <p:sp>
        <p:nvSpPr>
          <p:cNvPr id="5" name="Slide Number Placeholder 4">
            <a:extLst>
              <a:ext uri="{FF2B5EF4-FFF2-40B4-BE49-F238E27FC236}">
                <a16:creationId xmlns:a16="http://schemas.microsoft.com/office/drawing/2014/main" id="{7C2212B5-0F56-F54E-A817-E76960324BFE}"/>
              </a:ext>
            </a:extLst>
          </p:cNvPr>
          <p:cNvSpPr>
            <a:spLocks noGrp="1"/>
          </p:cNvSpPr>
          <p:nvPr>
            <p:ph type="sldNum" sz="quarter" idx="10"/>
          </p:nvPr>
        </p:nvSpPr>
        <p:spPr/>
        <p:txBody>
          <a:bodyPr/>
          <a:lstStyle/>
          <a:p>
            <a:pPr>
              <a:defRPr/>
            </a:pPr>
            <a:fld id="{34742D8B-8594-4B44-80B0-BECC0F075DC4}" type="slidenum">
              <a:rPr lang="en-US" smtClean="0"/>
              <a:pPr>
                <a:defRPr/>
              </a:pPr>
              <a:t>6</a:t>
            </a:fld>
            <a:endParaRPr lang="en-US" dirty="0"/>
          </a:p>
        </p:txBody>
      </p:sp>
    </p:spTree>
    <p:extLst>
      <p:ext uri="{BB962C8B-B14F-4D97-AF65-F5344CB8AC3E}">
        <p14:creationId xmlns:p14="http://schemas.microsoft.com/office/powerpoint/2010/main" val="528569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6A531-0A28-6941-A5C3-6DFB20D27C52}"/>
              </a:ext>
            </a:extLst>
          </p:cNvPr>
          <p:cNvSpPr>
            <a:spLocks noGrp="1"/>
          </p:cNvSpPr>
          <p:nvPr>
            <p:ph type="title"/>
          </p:nvPr>
        </p:nvSpPr>
        <p:spPr/>
        <p:txBody>
          <a:bodyPr/>
          <a:lstStyle/>
          <a:p>
            <a:r>
              <a:rPr lang="en-US" dirty="0"/>
              <a:t>Juice Shop Architecture</a:t>
            </a:r>
          </a:p>
        </p:txBody>
      </p:sp>
      <p:pic>
        <p:nvPicPr>
          <p:cNvPr id="8" name="Content Placeholder 7">
            <a:extLst>
              <a:ext uri="{FF2B5EF4-FFF2-40B4-BE49-F238E27FC236}">
                <a16:creationId xmlns:a16="http://schemas.microsoft.com/office/drawing/2014/main" id="{CF59DDF8-B8D8-4A4F-989B-B81895E2F331}"/>
              </a:ext>
            </a:extLst>
          </p:cNvPr>
          <p:cNvPicPr>
            <a:picLocks noGrp="1" noChangeAspect="1"/>
          </p:cNvPicPr>
          <p:nvPr>
            <p:ph idx="1"/>
          </p:nvPr>
        </p:nvPicPr>
        <p:blipFill>
          <a:blip r:embed="rId2"/>
          <a:stretch>
            <a:fillRect/>
          </a:stretch>
        </p:blipFill>
        <p:spPr>
          <a:xfrm>
            <a:off x="752245" y="1657350"/>
            <a:ext cx="7460535" cy="2514600"/>
          </a:xfrm>
        </p:spPr>
      </p:pic>
      <p:sp>
        <p:nvSpPr>
          <p:cNvPr id="4" name="Slide Number Placeholder 3">
            <a:extLst>
              <a:ext uri="{FF2B5EF4-FFF2-40B4-BE49-F238E27FC236}">
                <a16:creationId xmlns:a16="http://schemas.microsoft.com/office/drawing/2014/main" id="{B046781B-6DFB-3040-BDD9-B013E42E0377}"/>
              </a:ext>
            </a:extLst>
          </p:cNvPr>
          <p:cNvSpPr>
            <a:spLocks noGrp="1"/>
          </p:cNvSpPr>
          <p:nvPr>
            <p:ph type="sldNum" sz="quarter" idx="10"/>
          </p:nvPr>
        </p:nvSpPr>
        <p:spPr/>
        <p:txBody>
          <a:bodyPr/>
          <a:lstStyle/>
          <a:p>
            <a:pPr>
              <a:defRPr/>
            </a:pPr>
            <a:fld id="{67ED70C6-FDCB-5747-9A21-CEFC4DDC4D7F}" type="slidenum">
              <a:rPr lang="en-US" smtClean="0"/>
              <a:pPr>
                <a:defRPr/>
              </a:pPr>
              <a:t>7</a:t>
            </a:fld>
            <a:endParaRPr lang="en-US" dirty="0"/>
          </a:p>
        </p:txBody>
      </p:sp>
    </p:spTree>
    <p:extLst>
      <p:ext uri="{BB962C8B-B14F-4D97-AF65-F5344CB8AC3E}">
        <p14:creationId xmlns:p14="http://schemas.microsoft.com/office/powerpoint/2010/main" val="3743262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7B7C0-E314-3E4C-986C-C5F022DFF808}"/>
              </a:ext>
            </a:extLst>
          </p:cNvPr>
          <p:cNvSpPr>
            <a:spLocks noGrp="1"/>
          </p:cNvSpPr>
          <p:nvPr>
            <p:ph type="title"/>
          </p:nvPr>
        </p:nvSpPr>
        <p:spPr/>
        <p:txBody>
          <a:bodyPr/>
          <a:lstStyle/>
          <a:p>
            <a:endParaRPr lang="en-US" dirty="0"/>
          </a:p>
        </p:txBody>
      </p:sp>
      <p:pic>
        <p:nvPicPr>
          <p:cNvPr id="6" name="Content Placeholder 5">
            <a:extLst>
              <a:ext uri="{FF2B5EF4-FFF2-40B4-BE49-F238E27FC236}">
                <a16:creationId xmlns:a16="http://schemas.microsoft.com/office/drawing/2014/main" id="{8C912786-CFB0-E742-94C9-DF27766FA838}"/>
              </a:ext>
            </a:extLst>
          </p:cNvPr>
          <p:cNvPicPr>
            <a:picLocks noGrp="1" noChangeAspect="1"/>
          </p:cNvPicPr>
          <p:nvPr>
            <p:ph idx="1"/>
          </p:nvPr>
        </p:nvPicPr>
        <p:blipFill>
          <a:blip r:embed="rId2"/>
          <a:srcRect/>
          <a:stretch/>
        </p:blipFill>
        <p:spPr>
          <a:xfrm>
            <a:off x="1145965" y="-3216"/>
            <a:ext cx="6852070" cy="4400550"/>
          </a:xfrm>
        </p:spPr>
      </p:pic>
      <p:sp>
        <p:nvSpPr>
          <p:cNvPr id="4" name="Slide Number Placeholder 3">
            <a:extLst>
              <a:ext uri="{FF2B5EF4-FFF2-40B4-BE49-F238E27FC236}">
                <a16:creationId xmlns:a16="http://schemas.microsoft.com/office/drawing/2014/main" id="{8008B3B4-D0D3-B647-BE91-5AD7A2215DD9}"/>
              </a:ext>
            </a:extLst>
          </p:cNvPr>
          <p:cNvSpPr>
            <a:spLocks noGrp="1"/>
          </p:cNvSpPr>
          <p:nvPr>
            <p:ph type="sldNum" sz="quarter" idx="10"/>
          </p:nvPr>
        </p:nvSpPr>
        <p:spPr/>
        <p:txBody>
          <a:bodyPr/>
          <a:lstStyle/>
          <a:p>
            <a:pPr>
              <a:defRPr/>
            </a:pPr>
            <a:fld id="{67ED70C6-FDCB-5747-9A21-CEFC4DDC4D7F}" type="slidenum">
              <a:rPr lang="en-US" smtClean="0"/>
              <a:pPr>
                <a:defRPr/>
              </a:pPr>
              <a:t>8</a:t>
            </a:fld>
            <a:endParaRPr lang="en-US" dirty="0"/>
          </a:p>
        </p:txBody>
      </p:sp>
    </p:spTree>
    <p:extLst>
      <p:ext uri="{BB962C8B-B14F-4D97-AF65-F5344CB8AC3E}">
        <p14:creationId xmlns:p14="http://schemas.microsoft.com/office/powerpoint/2010/main" val="3511753270"/>
      </p:ext>
    </p:extLst>
  </p:cSld>
  <p:clrMapOvr>
    <a:masterClrMapping/>
  </p:clrMapOvr>
</p:sld>
</file>

<file path=ppt/theme/theme1.xml><?xml version="1.0" encoding="utf-8"?>
<a:theme xmlns:a="http://schemas.openxmlformats.org/drawingml/2006/main" name="Office Theme">
  <a:themeElements>
    <a:clrScheme name="UD Primary and Secondary">
      <a:dk1>
        <a:sysClr val="windowText" lastClr="000000"/>
      </a:dk1>
      <a:lt1>
        <a:sysClr val="window" lastClr="FFFFFF"/>
      </a:lt1>
      <a:dk2>
        <a:srgbClr val="00539F"/>
      </a:dk2>
      <a:lt2>
        <a:srgbClr val="EEECE1"/>
      </a:lt2>
      <a:accent1>
        <a:srgbClr val="4F81BD"/>
      </a:accent1>
      <a:accent2>
        <a:srgbClr val="AF1E2D"/>
      </a:accent2>
      <a:accent3>
        <a:srgbClr val="BED600"/>
      </a:accent3>
      <a:accent4>
        <a:srgbClr val="5A8E22"/>
      </a:accent4>
      <a:accent5>
        <a:srgbClr val="00A0DF"/>
      </a:accent5>
      <a:accent6>
        <a:srgbClr val="EF8200"/>
      </a:accent6>
      <a:hlink>
        <a:srgbClr val="00539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2927</TotalTime>
  <Words>1983</Words>
  <Application>Microsoft Macintosh PowerPoint</Application>
  <PresentationFormat>On-screen Show (16:9)</PresentationFormat>
  <Paragraphs>292</Paragraphs>
  <Slides>60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Calibri</vt:lpstr>
      <vt:lpstr>Consolas</vt:lpstr>
      <vt:lpstr>Helvetica</vt:lpstr>
      <vt:lpstr>Helvetica Neue</vt:lpstr>
      <vt:lpstr>Office Theme</vt:lpstr>
      <vt:lpstr>PowerPoint Presentation</vt:lpstr>
      <vt:lpstr>Web Application Security Risks</vt:lpstr>
      <vt:lpstr>Setup local proxy when in Corporate Network</vt:lpstr>
      <vt:lpstr>Warmup Exercise</vt:lpstr>
      <vt:lpstr>Warmup Exercise: www.hackthebox.eu</vt:lpstr>
      <vt:lpstr>Target A Specific Web Application</vt:lpstr>
      <vt:lpstr>Web Application Target</vt:lpstr>
      <vt:lpstr>Juice Shop Architecture</vt:lpstr>
      <vt:lpstr>PowerPoint Presentation</vt:lpstr>
      <vt:lpstr>Install Target</vt:lpstr>
      <vt:lpstr>OWASP Zed Attack Proxy</vt:lpstr>
      <vt:lpstr>Web hacking Environment</vt:lpstr>
      <vt:lpstr>OWASP ZAP – Generate SSL Certificate</vt:lpstr>
      <vt:lpstr>Firefox ESR – Import Certificate</vt:lpstr>
      <vt:lpstr>Firefox ESR – Import Certificate</vt:lpstr>
      <vt:lpstr>Firefox ESR – Enable Proxy</vt:lpstr>
      <vt:lpstr>OWASP Top 10  “Most Critical” Web Application Security Risks </vt:lpstr>
      <vt:lpstr>OWASP Top 10: A1 Injection</vt:lpstr>
      <vt:lpstr>Injection</vt:lpstr>
      <vt:lpstr>Lab – Injection Attack</vt:lpstr>
      <vt:lpstr>Lab – Injection Attack</vt:lpstr>
      <vt:lpstr>Lab – Injection Attack</vt:lpstr>
      <vt:lpstr>OWASP Top 10: Broken Authentication</vt:lpstr>
      <vt:lpstr>Broken Authentication</vt:lpstr>
      <vt:lpstr>Lab – Broken Authentication Attack</vt:lpstr>
      <vt:lpstr>Lab – Broken Authentication</vt:lpstr>
      <vt:lpstr>Lab – Broken Authentication</vt:lpstr>
      <vt:lpstr>Lab – Broken Authentication</vt:lpstr>
      <vt:lpstr>OWASP Top 10: Sensitive Data Exposure</vt:lpstr>
      <vt:lpstr>Sensitive Data Exposure</vt:lpstr>
      <vt:lpstr>Lab – Sensitive Data Exposure</vt:lpstr>
      <vt:lpstr>Lab – Sensitive Data Exposure</vt:lpstr>
      <vt:lpstr>Lab – Sensitive Data Exposure</vt:lpstr>
      <vt:lpstr>Lab – Sensitive Data Exposure</vt:lpstr>
      <vt:lpstr>Lab – Sensitive Data Exposure</vt:lpstr>
      <vt:lpstr>Lab – Sensitive Data Exposure</vt:lpstr>
      <vt:lpstr>Lab – Sensitive Data Exposure</vt:lpstr>
      <vt:lpstr>OWASP Top 10: XML External Entities (XXE)</vt:lpstr>
      <vt:lpstr>XML External Entities (XXE)</vt:lpstr>
      <vt:lpstr>Lab – XML External Entities (XXE) Attack</vt:lpstr>
      <vt:lpstr>OWASP Top 10: Broken Access Control</vt:lpstr>
      <vt:lpstr>Broken Access Control</vt:lpstr>
      <vt:lpstr>Lab – Broken Access Control</vt:lpstr>
      <vt:lpstr>OWASP Top 10: Security Misconfiguration</vt:lpstr>
      <vt:lpstr>Security Misconfiguration</vt:lpstr>
      <vt:lpstr>Lab – Security Misconfiguration</vt:lpstr>
      <vt:lpstr>OWASP Top 10: Cross-Site Scripting (XSS)</vt:lpstr>
      <vt:lpstr>Cross-Site Scripting (XSS)</vt:lpstr>
      <vt:lpstr>Lab – Cross-Site Scripting (XSS)</vt:lpstr>
      <vt:lpstr>OWASP Top 10: Insecure Deserialization</vt:lpstr>
      <vt:lpstr>Insecure Deserialization</vt:lpstr>
      <vt:lpstr>Lab – Insecure Deserialization</vt:lpstr>
      <vt:lpstr>OWASP Top 10: Using Components  with Known Vulnerabilities</vt:lpstr>
      <vt:lpstr>Using Components with Known Vulnerabilities</vt:lpstr>
      <vt:lpstr>Lab – Using Components with Known Vulnerabilities</vt:lpstr>
      <vt:lpstr>OWASP Top 10: Insufficient Logging &amp; Monitoring</vt:lpstr>
      <vt:lpstr>Insufficient Logging &amp; Monitoring</vt:lpstr>
      <vt:lpstr>Lab – Insufficient Logging &amp; Monitoring</vt:lpstr>
      <vt:lpstr>Install Target</vt:lpstr>
      <vt:lpstr>Install Target</vt:lpstr>
    </vt:vector>
  </TitlesOfParts>
  <Company>University of Delaware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Gail Armstrong</dc:creator>
  <cp:lastModifiedBy>Katayama, Teddy</cp:lastModifiedBy>
  <cp:revision>107</cp:revision>
  <cp:lastPrinted>2019-10-14T22:14:37Z</cp:lastPrinted>
  <dcterms:created xsi:type="dcterms:W3CDTF">2014-12-16T17:00:44Z</dcterms:created>
  <dcterms:modified xsi:type="dcterms:W3CDTF">2019-11-08T13:33:25Z</dcterms:modified>
</cp:coreProperties>
</file>